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59" r:id="rId5"/>
    <p:sldId id="260" r:id="rId6"/>
    <p:sldId id="261" r:id="rId7"/>
    <p:sldId id="264" r:id="rId8"/>
    <p:sldId id="274" r:id="rId9"/>
    <p:sldId id="273" r:id="rId10"/>
    <p:sldId id="265" r:id="rId11"/>
    <p:sldId id="266" r:id="rId12"/>
    <p:sldId id="267" r:id="rId13"/>
    <p:sldId id="268" r:id="rId14"/>
    <p:sldId id="269" r:id="rId15"/>
    <p:sldId id="275" r:id="rId16"/>
    <p:sldId id="270" r:id="rId17"/>
    <p:sldId id="26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Stumbo"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4660"/>
  </p:normalViewPr>
  <p:slideViewPr>
    <p:cSldViewPr snapToGrid="0">
      <p:cViewPr varScale="1">
        <p:scale>
          <a:sx n="104" d="100"/>
          <a:sy n="104" d="100"/>
        </p:scale>
        <p:origin x="144" y="6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l Rabb" userId="3edf06299a4717ec" providerId="LiveId" clId="{EDC84F52-E873-4327-8CE2-57F099EE94F1}"/>
    <pc:docChg chg="undo custSel addSld modSld">
      <pc:chgData name="Kal Rabb" userId="3edf06299a4717ec" providerId="LiveId" clId="{EDC84F52-E873-4327-8CE2-57F099EE94F1}" dt="2020-05-26T12:10:21.847" v="1831" actId="27636"/>
      <pc:docMkLst>
        <pc:docMk/>
      </pc:docMkLst>
      <pc:sldChg chg="addSp modSp new mod modClrScheme chgLayout">
        <pc:chgData name="Kal Rabb" userId="3edf06299a4717ec" providerId="LiveId" clId="{EDC84F52-E873-4327-8CE2-57F099EE94F1}" dt="2020-05-22T12:43:24.353" v="67" actId="27636"/>
        <pc:sldMkLst>
          <pc:docMk/>
          <pc:sldMk cId="3919321851" sldId="260"/>
        </pc:sldMkLst>
        <pc:spChg chg="mod ord">
          <ac:chgData name="Kal Rabb" userId="3edf06299a4717ec" providerId="LiveId" clId="{EDC84F52-E873-4327-8CE2-57F099EE94F1}" dt="2020-05-22T12:40:59.713" v="34" actId="20577"/>
          <ac:spMkLst>
            <pc:docMk/>
            <pc:sldMk cId="3919321851" sldId="260"/>
            <ac:spMk id="2" creationId="{2428B2DB-08A9-44F4-A496-3FA5A1400474}"/>
          </ac:spMkLst>
        </pc:spChg>
        <pc:spChg chg="add mod ord">
          <ac:chgData name="Kal Rabb" userId="3edf06299a4717ec" providerId="LiveId" clId="{EDC84F52-E873-4327-8CE2-57F099EE94F1}" dt="2020-05-22T12:43:24.353" v="67" actId="27636"/>
          <ac:spMkLst>
            <pc:docMk/>
            <pc:sldMk cId="3919321851" sldId="260"/>
            <ac:spMk id="3" creationId="{90EE4AAD-461A-4FE0-A9FF-A183477CFD7F}"/>
          </ac:spMkLst>
        </pc:spChg>
      </pc:sldChg>
      <pc:sldChg chg="addSp modSp add mod">
        <pc:chgData name="Kal Rabb" userId="3edf06299a4717ec" providerId="LiveId" clId="{EDC84F52-E873-4327-8CE2-57F099EE94F1}" dt="2020-05-22T12:47:52.167" v="406" actId="15"/>
        <pc:sldMkLst>
          <pc:docMk/>
          <pc:sldMk cId="1963398521" sldId="261"/>
        </pc:sldMkLst>
        <pc:spChg chg="mod">
          <ac:chgData name="Kal Rabb" userId="3edf06299a4717ec" providerId="LiveId" clId="{EDC84F52-E873-4327-8CE2-57F099EE94F1}" dt="2020-05-22T12:43:54.429" v="80" actId="20577"/>
          <ac:spMkLst>
            <pc:docMk/>
            <pc:sldMk cId="1963398521" sldId="261"/>
            <ac:spMk id="2" creationId="{2428B2DB-08A9-44F4-A496-3FA5A1400474}"/>
          </ac:spMkLst>
        </pc:spChg>
        <pc:spChg chg="mod">
          <ac:chgData name="Kal Rabb" userId="3edf06299a4717ec" providerId="LiveId" clId="{EDC84F52-E873-4327-8CE2-57F099EE94F1}" dt="2020-05-22T12:47:52.167" v="406" actId="15"/>
          <ac:spMkLst>
            <pc:docMk/>
            <pc:sldMk cId="1963398521" sldId="261"/>
            <ac:spMk id="3" creationId="{90EE4AAD-461A-4FE0-A9FF-A183477CFD7F}"/>
          </ac:spMkLst>
        </pc:spChg>
        <pc:spChg chg="add mod">
          <ac:chgData name="Kal Rabb" userId="3edf06299a4717ec" providerId="LiveId" clId="{EDC84F52-E873-4327-8CE2-57F099EE94F1}" dt="2020-05-22T12:47:41.503" v="402" actId="1076"/>
          <ac:spMkLst>
            <pc:docMk/>
            <pc:sldMk cId="1963398521" sldId="261"/>
            <ac:spMk id="4" creationId="{28743477-6160-4D09-B18A-70F49E9E9B5A}"/>
          </ac:spMkLst>
        </pc:spChg>
      </pc:sldChg>
      <pc:sldChg chg="addSp modSp new mod">
        <pc:chgData name="Kal Rabb" userId="3edf06299a4717ec" providerId="LiveId" clId="{EDC84F52-E873-4327-8CE2-57F099EE94F1}" dt="2020-05-22T12:54:35.026" v="903" actId="20577"/>
        <pc:sldMkLst>
          <pc:docMk/>
          <pc:sldMk cId="1309132113" sldId="262"/>
        </pc:sldMkLst>
        <pc:spChg chg="mod">
          <ac:chgData name="Kal Rabb" userId="3edf06299a4717ec" providerId="LiveId" clId="{EDC84F52-E873-4327-8CE2-57F099EE94F1}" dt="2020-05-22T12:48:11.082" v="433" actId="20577"/>
          <ac:spMkLst>
            <pc:docMk/>
            <pc:sldMk cId="1309132113" sldId="262"/>
            <ac:spMk id="2" creationId="{8037D5D8-9B20-4F0B-ACBB-44A404687FE4}"/>
          </ac:spMkLst>
        </pc:spChg>
        <pc:spChg chg="mod">
          <ac:chgData name="Kal Rabb" userId="3edf06299a4717ec" providerId="LiveId" clId="{EDC84F52-E873-4327-8CE2-57F099EE94F1}" dt="2020-05-22T12:54:35.026" v="903" actId="20577"/>
          <ac:spMkLst>
            <pc:docMk/>
            <pc:sldMk cId="1309132113" sldId="262"/>
            <ac:spMk id="3" creationId="{3B6F96BE-CA96-4EC0-B27F-8A2C1E30ED90}"/>
          </ac:spMkLst>
        </pc:spChg>
        <pc:spChg chg="add mod">
          <ac:chgData name="Kal Rabb" userId="3edf06299a4717ec" providerId="LiveId" clId="{EDC84F52-E873-4327-8CE2-57F099EE94F1}" dt="2020-05-22T12:54:19.389" v="864" actId="14100"/>
          <ac:spMkLst>
            <pc:docMk/>
            <pc:sldMk cId="1309132113" sldId="262"/>
            <ac:spMk id="6" creationId="{6F10E66E-0307-4B44-A8C4-1B44A6222F5C}"/>
          </ac:spMkLst>
        </pc:spChg>
        <pc:spChg chg="add mod">
          <ac:chgData name="Kal Rabb" userId="3edf06299a4717ec" providerId="LiveId" clId="{EDC84F52-E873-4327-8CE2-57F099EE94F1}" dt="2020-05-22T12:53:19.484" v="819" actId="1076"/>
          <ac:spMkLst>
            <pc:docMk/>
            <pc:sldMk cId="1309132113" sldId="262"/>
            <ac:spMk id="7" creationId="{C57A64F2-9B4F-47D6-840E-ADE70776ABA2}"/>
          </ac:spMkLst>
        </pc:spChg>
        <pc:graphicFrameChg chg="add mod modGraphic">
          <ac:chgData name="Kal Rabb" userId="3edf06299a4717ec" providerId="LiveId" clId="{EDC84F52-E873-4327-8CE2-57F099EE94F1}" dt="2020-05-22T12:52:45.823" v="798" actId="14100"/>
          <ac:graphicFrameMkLst>
            <pc:docMk/>
            <pc:sldMk cId="1309132113" sldId="262"/>
            <ac:graphicFrameMk id="4" creationId="{F507FDBA-240B-40D6-BB39-E069098DF6A2}"/>
          </ac:graphicFrameMkLst>
        </pc:graphicFrameChg>
      </pc:sldChg>
      <pc:sldChg chg="modSp new mod">
        <pc:chgData name="Kal Rabb" userId="3edf06299a4717ec" providerId="LiveId" clId="{EDC84F52-E873-4327-8CE2-57F099EE94F1}" dt="2020-05-22T12:55:44.415" v="1118" actId="20577"/>
        <pc:sldMkLst>
          <pc:docMk/>
          <pc:sldMk cId="951676293" sldId="263"/>
        </pc:sldMkLst>
        <pc:spChg chg="mod">
          <ac:chgData name="Kal Rabb" userId="3edf06299a4717ec" providerId="LiveId" clId="{EDC84F52-E873-4327-8CE2-57F099EE94F1}" dt="2020-05-22T12:54:56.716" v="931" actId="20577"/>
          <ac:spMkLst>
            <pc:docMk/>
            <pc:sldMk cId="951676293" sldId="263"/>
            <ac:spMk id="2" creationId="{A4D46F29-5155-4953-AD34-E5C8C98A5211}"/>
          </ac:spMkLst>
        </pc:spChg>
        <pc:spChg chg="mod">
          <ac:chgData name="Kal Rabb" userId="3edf06299a4717ec" providerId="LiveId" clId="{EDC84F52-E873-4327-8CE2-57F099EE94F1}" dt="2020-05-22T12:55:44.415" v="1118" actId="20577"/>
          <ac:spMkLst>
            <pc:docMk/>
            <pc:sldMk cId="951676293" sldId="263"/>
            <ac:spMk id="3" creationId="{2981DF72-0273-43CF-94B4-65C72941834C}"/>
          </ac:spMkLst>
        </pc:spChg>
      </pc:sldChg>
      <pc:sldChg chg="addSp delSp modSp new mod modClrScheme modAnim chgLayout">
        <pc:chgData name="Kal Rabb" userId="3edf06299a4717ec" providerId="LiveId" clId="{EDC84F52-E873-4327-8CE2-57F099EE94F1}" dt="2020-05-22T13:22:09.153" v="1262" actId="113"/>
        <pc:sldMkLst>
          <pc:docMk/>
          <pc:sldMk cId="2035933146" sldId="264"/>
        </pc:sldMkLst>
        <pc:spChg chg="del mod ord">
          <ac:chgData name="Kal Rabb" userId="3edf06299a4717ec" providerId="LiveId" clId="{EDC84F52-E873-4327-8CE2-57F099EE94F1}" dt="2020-05-22T13:11:13.139" v="1120" actId="700"/>
          <ac:spMkLst>
            <pc:docMk/>
            <pc:sldMk cId="2035933146" sldId="264"/>
            <ac:spMk id="2" creationId="{9CA18F32-CD50-4CB3-8E6C-B9815773B3D3}"/>
          </ac:spMkLst>
        </pc:spChg>
        <pc:spChg chg="del">
          <ac:chgData name="Kal Rabb" userId="3edf06299a4717ec" providerId="LiveId" clId="{EDC84F52-E873-4327-8CE2-57F099EE94F1}" dt="2020-05-22T13:11:13.139" v="1120" actId="700"/>
          <ac:spMkLst>
            <pc:docMk/>
            <pc:sldMk cId="2035933146" sldId="264"/>
            <ac:spMk id="3" creationId="{9BCF566A-DDD9-4BFB-8AD8-5D7EE6539940}"/>
          </ac:spMkLst>
        </pc:spChg>
        <pc:spChg chg="add mod ord">
          <ac:chgData name="Kal Rabb" userId="3edf06299a4717ec" providerId="LiveId" clId="{EDC84F52-E873-4327-8CE2-57F099EE94F1}" dt="2020-05-22T13:18:36.534" v="1160" actId="20577"/>
          <ac:spMkLst>
            <pc:docMk/>
            <pc:sldMk cId="2035933146" sldId="264"/>
            <ac:spMk id="4" creationId="{1FC436EA-A2E6-4CE7-8A9E-EE3703DCDAA4}"/>
          </ac:spMkLst>
        </pc:spChg>
        <pc:spChg chg="add mod">
          <ac:chgData name="Kal Rabb" userId="3edf06299a4717ec" providerId="LiveId" clId="{EDC84F52-E873-4327-8CE2-57F099EE94F1}" dt="2020-05-22T13:19:41.085" v="1173" actId="113"/>
          <ac:spMkLst>
            <pc:docMk/>
            <pc:sldMk cId="2035933146" sldId="264"/>
            <ac:spMk id="11" creationId="{13236E49-DAF7-404D-9477-B760D11DA459}"/>
          </ac:spMkLst>
        </pc:spChg>
        <pc:spChg chg="add mod">
          <ac:chgData name="Kal Rabb" userId="3edf06299a4717ec" providerId="LiveId" clId="{EDC84F52-E873-4327-8CE2-57F099EE94F1}" dt="2020-05-22T13:22:09.153" v="1262" actId="113"/>
          <ac:spMkLst>
            <pc:docMk/>
            <pc:sldMk cId="2035933146" sldId="264"/>
            <ac:spMk id="12" creationId="{69FE0124-D77C-4F2F-AEB2-8C4D0DCC635D}"/>
          </ac:spMkLst>
        </pc:spChg>
        <pc:spChg chg="add mod">
          <ac:chgData name="Kal Rabb" userId="3edf06299a4717ec" providerId="LiveId" clId="{EDC84F52-E873-4327-8CE2-57F099EE94F1}" dt="2020-05-22T13:19:55.605" v="1179" actId="20577"/>
          <ac:spMkLst>
            <pc:docMk/>
            <pc:sldMk cId="2035933146" sldId="264"/>
            <ac:spMk id="13" creationId="{4070E62B-5F82-4915-9159-00598B602BD4}"/>
          </ac:spMkLst>
        </pc:spChg>
        <pc:spChg chg="add mod">
          <ac:chgData name="Kal Rabb" userId="3edf06299a4717ec" providerId="LiveId" clId="{EDC84F52-E873-4327-8CE2-57F099EE94F1}" dt="2020-05-22T13:20:03.024" v="1185" actId="20577"/>
          <ac:spMkLst>
            <pc:docMk/>
            <pc:sldMk cId="2035933146" sldId="264"/>
            <ac:spMk id="14" creationId="{4A6D553A-50F2-438F-81D8-052CFB6CC5CF}"/>
          </ac:spMkLst>
        </pc:spChg>
        <pc:spChg chg="add mod">
          <ac:chgData name="Kal Rabb" userId="3edf06299a4717ec" providerId="LiveId" clId="{EDC84F52-E873-4327-8CE2-57F099EE94F1}" dt="2020-05-22T13:20:31.063" v="1191" actId="20577"/>
          <ac:spMkLst>
            <pc:docMk/>
            <pc:sldMk cId="2035933146" sldId="264"/>
            <ac:spMk id="15" creationId="{06003B58-1FA4-423D-A591-19F46F9821DC}"/>
          </ac:spMkLst>
        </pc:spChg>
        <pc:picChg chg="add del mod">
          <ac:chgData name="Kal Rabb" userId="3edf06299a4717ec" providerId="LiveId" clId="{EDC84F52-E873-4327-8CE2-57F099EE94F1}" dt="2020-05-22T13:16:03.377" v="1133" actId="478"/>
          <ac:picMkLst>
            <pc:docMk/>
            <pc:sldMk cId="2035933146" sldId="264"/>
            <ac:picMk id="5" creationId="{31DCDB32-EE14-426F-A4D8-068E03B4C37F}"/>
          </ac:picMkLst>
        </pc:picChg>
        <pc:picChg chg="add mod">
          <ac:chgData name="Kal Rabb" userId="3edf06299a4717ec" providerId="LiveId" clId="{EDC84F52-E873-4327-8CE2-57F099EE94F1}" dt="2020-05-22T13:19:14.685" v="1161" actId="1076"/>
          <ac:picMkLst>
            <pc:docMk/>
            <pc:sldMk cId="2035933146" sldId="264"/>
            <ac:picMk id="6" creationId="{8F58967B-746A-4C31-9ADD-D41A827664DB}"/>
          </ac:picMkLst>
        </pc:picChg>
        <pc:picChg chg="add mod">
          <ac:chgData name="Kal Rabb" userId="3edf06299a4717ec" providerId="LiveId" clId="{EDC84F52-E873-4327-8CE2-57F099EE94F1}" dt="2020-05-22T13:19:29.401" v="1167" actId="1076"/>
          <ac:picMkLst>
            <pc:docMk/>
            <pc:sldMk cId="2035933146" sldId="264"/>
            <ac:picMk id="7" creationId="{63F73E38-5AEF-4B9B-ADAF-CD35686C2E80}"/>
          </ac:picMkLst>
        </pc:picChg>
        <pc:picChg chg="add mod">
          <ac:chgData name="Kal Rabb" userId="3edf06299a4717ec" providerId="LiveId" clId="{EDC84F52-E873-4327-8CE2-57F099EE94F1}" dt="2020-05-22T13:17:12.393" v="1139" actId="1076"/>
          <ac:picMkLst>
            <pc:docMk/>
            <pc:sldMk cId="2035933146" sldId="264"/>
            <ac:picMk id="8" creationId="{E11FBB2D-E6AA-4FBF-AAC8-D73C46355A1B}"/>
          </ac:picMkLst>
        </pc:picChg>
        <pc:picChg chg="add mod">
          <ac:chgData name="Kal Rabb" userId="3edf06299a4717ec" providerId="LiveId" clId="{EDC84F52-E873-4327-8CE2-57F099EE94F1}" dt="2020-05-22T13:19:26.149" v="1166" actId="1076"/>
          <ac:picMkLst>
            <pc:docMk/>
            <pc:sldMk cId="2035933146" sldId="264"/>
            <ac:picMk id="9" creationId="{8F3BB37F-9216-470B-A6E1-CD6E5DA06C0D}"/>
          </ac:picMkLst>
        </pc:picChg>
        <pc:picChg chg="add mod">
          <ac:chgData name="Kal Rabb" userId="3edf06299a4717ec" providerId="LiveId" clId="{EDC84F52-E873-4327-8CE2-57F099EE94F1}" dt="2020-05-22T13:19:21.098" v="1164" actId="1076"/>
          <ac:picMkLst>
            <pc:docMk/>
            <pc:sldMk cId="2035933146" sldId="264"/>
            <ac:picMk id="10" creationId="{A7594BEE-25EA-40E9-BDA4-0C66A6454A7C}"/>
          </ac:picMkLst>
        </pc:picChg>
        <pc:picChg chg="add del mod">
          <ac:chgData name="Kal Rabb" userId="3edf06299a4717ec" providerId="LiveId" clId="{EDC84F52-E873-4327-8CE2-57F099EE94F1}" dt="2020-05-22T13:13:13.047" v="1124"/>
          <ac:picMkLst>
            <pc:docMk/>
            <pc:sldMk cId="2035933146" sldId="264"/>
            <ac:picMk id="1026" creationId="{9FCBFC08-3C2E-48EF-8F6D-D8BC8FD53044}"/>
          </ac:picMkLst>
        </pc:picChg>
      </pc:sldChg>
      <pc:sldChg chg="modSp new mod">
        <pc:chgData name="Kal Rabb" userId="3edf06299a4717ec" providerId="LiveId" clId="{EDC84F52-E873-4327-8CE2-57F099EE94F1}" dt="2020-05-26T12:10:21.847" v="1831" actId="27636"/>
        <pc:sldMkLst>
          <pc:docMk/>
          <pc:sldMk cId="869867311" sldId="265"/>
        </pc:sldMkLst>
        <pc:spChg chg="mod">
          <ac:chgData name="Kal Rabb" userId="3edf06299a4717ec" providerId="LiveId" clId="{EDC84F52-E873-4327-8CE2-57F099EE94F1}" dt="2020-05-26T12:07:05.765" v="1294" actId="20577"/>
          <ac:spMkLst>
            <pc:docMk/>
            <pc:sldMk cId="869867311" sldId="265"/>
            <ac:spMk id="2" creationId="{58DFE35C-DFCB-4086-BDB3-5D49FF05600C}"/>
          </ac:spMkLst>
        </pc:spChg>
        <pc:spChg chg="mod">
          <ac:chgData name="Kal Rabb" userId="3edf06299a4717ec" providerId="LiveId" clId="{EDC84F52-E873-4327-8CE2-57F099EE94F1}" dt="2020-05-26T12:10:21.847" v="1831" actId="27636"/>
          <ac:spMkLst>
            <pc:docMk/>
            <pc:sldMk cId="869867311" sldId="265"/>
            <ac:spMk id="3" creationId="{B5C4B08D-049C-4B93-843F-98BF7D613BCD}"/>
          </ac:spMkLst>
        </pc:spChg>
      </pc:sldChg>
    </pc:docChg>
  </pc:docChgLst>
  <pc:docChgLst>
    <pc:chgData name="Kal Rabb" userId="3edf06299a4717ec" providerId="LiveId" clId="{DD341818-04E0-49E6-B5D7-93B1C42B5E08}"/>
    <pc:docChg chg="custSel addSld modSld">
      <pc:chgData name="Kal Rabb" userId="3edf06299a4717ec" providerId="LiveId" clId="{DD341818-04E0-49E6-B5D7-93B1C42B5E08}" dt="2020-08-29T17:52:07.229" v="316" actId="20577"/>
      <pc:docMkLst>
        <pc:docMk/>
      </pc:docMkLst>
      <pc:sldChg chg="modSp mod modShow">
        <pc:chgData name="Kal Rabb" userId="3edf06299a4717ec" providerId="LiveId" clId="{DD341818-04E0-49E6-B5D7-93B1C42B5E08}" dt="2020-08-29T17:52:07.229" v="316" actId="20577"/>
        <pc:sldMkLst>
          <pc:docMk/>
          <pc:sldMk cId="1910653396" sldId="269"/>
        </pc:sldMkLst>
        <pc:spChg chg="mod">
          <ac:chgData name="Kal Rabb" userId="3edf06299a4717ec" providerId="LiveId" clId="{DD341818-04E0-49E6-B5D7-93B1C42B5E08}" dt="2020-08-29T17:51:26.500" v="187" actId="20577"/>
          <ac:spMkLst>
            <pc:docMk/>
            <pc:sldMk cId="1910653396" sldId="269"/>
            <ac:spMk id="5" creationId="{7C1DE974-94A8-4908-B49A-3F40720837E0}"/>
          </ac:spMkLst>
        </pc:spChg>
        <pc:spChg chg="mod">
          <ac:chgData name="Kal Rabb" userId="3edf06299a4717ec" providerId="LiveId" clId="{DD341818-04E0-49E6-B5D7-93B1C42B5E08}" dt="2020-08-29T17:52:07.229" v="316" actId="20577"/>
          <ac:spMkLst>
            <pc:docMk/>
            <pc:sldMk cId="1910653396" sldId="269"/>
            <ac:spMk id="6" creationId="{19EF307A-E314-46BA-A273-CFB198417FBB}"/>
          </ac:spMkLst>
        </pc:spChg>
      </pc:sldChg>
      <pc:sldChg chg="add mod modShow">
        <pc:chgData name="Kal Rabb" userId="3edf06299a4717ec" providerId="LiveId" clId="{DD341818-04E0-49E6-B5D7-93B1C42B5E08}" dt="2020-08-29T17:48:45.434" v="160" actId="729"/>
        <pc:sldMkLst>
          <pc:docMk/>
          <pc:sldMk cId="2167145058" sldId="271"/>
        </pc:sldMkLst>
      </pc:sldChg>
    </pc:docChg>
  </pc:docChgLst>
  <pc:docChgLst>
    <pc:chgData name="Kal Rabb" userId="3edf06299a4717ec" providerId="LiveId" clId="{6B1E0A54-5C7D-46B0-AA52-CD2AE345672D}"/>
    <pc:docChg chg="undo redo custSel addSld modSld">
      <pc:chgData name="Kal Rabb" userId="3edf06299a4717ec" providerId="LiveId" clId="{6B1E0A54-5C7D-46B0-AA52-CD2AE345672D}" dt="2020-07-02T17:08:57.224" v="2318" actId="179"/>
      <pc:docMkLst>
        <pc:docMk/>
      </pc:docMkLst>
      <pc:sldChg chg="modSp mod">
        <pc:chgData name="Kal Rabb" userId="3edf06299a4717ec" providerId="LiveId" clId="{6B1E0A54-5C7D-46B0-AA52-CD2AE345672D}" dt="2020-07-02T16:05:49.844" v="1624" actId="20577"/>
        <pc:sldMkLst>
          <pc:docMk/>
          <pc:sldMk cId="951676293" sldId="263"/>
        </pc:sldMkLst>
        <pc:spChg chg="mod">
          <ac:chgData name="Kal Rabb" userId="3edf06299a4717ec" providerId="LiveId" clId="{6B1E0A54-5C7D-46B0-AA52-CD2AE345672D}" dt="2020-07-02T16:05:49.844" v="1624" actId="20577"/>
          <ac:spMkLst>
            <pc:docMk/>
            <pc:sldMk cId="951676293" sldId="263"/>
            <ac:spMk id="3" creationId="{2981DF72-0273-43CF-94B4-65C72941834C}"/>
          </ac:spMkLst>
        </pc:spChg>
      </pc:sldChg>
      <pc:sldChg chg="modSp new mod">
        <pc:chgData name="Kal Rabb" userId="3edf06299a4717ec" providerId="LiveId" clId="{6B1E0A54-5C7D-46B0-AA52-CD2AE345672D}" dt="2020-07-02T14:14:29.097" v="121" actId="5793"/>
        <pc:sldMkLst>
          <pc:docMk/>
          <pc:sldMk cId="559226804" sldId="266"/>
        </pc:sldMkLst>
        <pc:spChg chg="mod">
          <ac:chgData name="Kal Rabb" userId="3edf06299a4717ec" providerId="LiveId" clId="{6B1E0A54-5C7D-46B0-AA52-CD2AE345672D}" dt="2020-07-02T14:14:05.190" v="27" actId="20577"/>
          <ac:spMkLst>
            <pc:docMk/>
            <pc:sldMk cId="559226804" sldId="266"/>
            <ac:spMk id="2" creationId="{0F7197D1-BFC7-4980-B0F8-5CFFA120AC72}"/>
          </ac:spMkLst>
        </pc:spChg>
        <pc:spChg chg="mod">
          <ac:chgData name="Kal Rabb" userId="3edf06299a4717ec" providerId="LiveId" clId="{6B1E0A54-5C7D-46B0-AA52-CD2AE345672D}" dt="2020-07-02T14:14:29.097" v="121" actId="5793"/>
          <ac:spMkLst>
            <pc:docMk/>
            <pc:sldMk cId="559226804" sldId="266"/>
            <ac:spMk id="3" creationId="{7D0FC90E-DE69-4671-8745-56C355A0EF19}"/>
          </ac:spMkLst>
        </pc:spChg>
      </pc:sldChg>
      <pc:sldChg chg="addSp delSp modSp new mod modClrScheme chgLayout">
        <pc:chgData name="Kal Rabb" userId="3edf06299a4717ec" providerId="LiveId" clId="{6B1E0A54-5C7D-46B0-AA52-CD2AE345672D}" dt="2020-07-02T15:43:59.659" v="1076" actId="12"/>
        <pc:sldMkLst>
          <pc:docMk/>
          <pc:sldMk cId="1850162234" sldId="267"/>
        </pc:sldMkLst>
        <pc:spChg chg="mod ord">
          <ac:chgData name="Kal Rabb" userId="3edf06299a4717ec" providerId="LiveId" clId="{6B1E0A54-5C7D-46B0-AA52-CD2AE345672D}" dt="2020-07-02T14:19:30.474" v="901" actId="700"/>
          <ac:spMkLst>
            <pc:docMk/>
            <pc:sldMk cId="1850162234" sldId="267"/>
            <ac:spMk id="2" creationId="{A102AC3D-6D2F-44C1-9930-DDE95B44BAFD}"/>
          </ac:spMkLst>
        </pc:spChg>
        <pc:spChg chg="mod ord">
          <ac:chgData name="Kal Rabb" userId="3edf06299a4717ec" providerId="LiveId" clId="{6B1E0A54-5C7D-46B0-AA52-CD2AE345672D}" dt="2020-07-02T15:43:59.659" v="1076" actId="12"/>
          <ac:spMkLst>
            <pc:docMk/>
            <pc:sldMk cId="1850162234" sldId="267"/>
            <ac:spMk id="3" creationId="{DF05F7D3-6A2F-42C1-A82B-C9A3BAAFDAEF}"/>
          </ac:spMkLst>
        </pc:spChg>
        <pc:spChg chg="add del mod ord">
          <ac:chgData name="Kal Rabb" userId="3edf06299a4717ec" providerId="LiveId" clId="{6B1E0A54-5C7D-46B0-AA52-CD2AE345672D}" dt="2020-07-02T14:20:30.736" v="904" actId="931"/>
          <ac:spMkLst>
            <pc:docMk/>
            <pc:sldMk cId="1850162234" sldId="267"/>
            <ac:spMk id="4" creationId="{9D174061-1AEE-43E6-B797-AE24F815D48C}"/>
          </ac:spMkLst>
        </pc:spChg>
        <pc:spChg chg="add del mod">
          <ac:chgData name="Kal Rabb" userId="3edf06299a4717ec" providerId="LiveId" clId="{6B1E0A54-5C7D-46B0-AA52-CD2AE345672D}" dt="2020-07-02T14:21:24.148" v="915" actId="478"/>
          <ac:spMkLst>
            <pc:docMk/>
            <pc:sldMk cId="1850162234" sldId="267"/>
            <ac:spMk id="7" creationId="{1EEEF0AB-A5EE-43FD-B0AC-5FCF52E20750}"/>
          </ac:spMkLst>
        </pc:spChg>
        <pc:spChg chg="add del mod">
          <ac:chgData name="Kal Rabb" userId="3edf06299a4717ec" providerId="LiveId" clId="{6B1E0A54-5C7D-46B0-AA52-CD2AE345672D}" dt="2020-07-02T14:21:20.812" v="914" actId="478"/>
          <ac:spMkLst>
            <pc:docMk/>
            <pc:sldMk cId="1850162234" sldId="267"/>
            <ac:spMk id="10" creationId="{AC6476AE-5EA8-4A8E-900B-91A481FCAFF1}"/>
          </ac:spMkLst>
        </pc:spChg>
        <pc:spChg chg="add mod">
          <ac:chgData name="Kal Rabb" userId="3edf06299a4717ec" providerId="LiveId" clId="{6B1E0A54-5C7D-46B0-AA52-CD2AE345672D}" dt="2020-07-02T14:28:25.150" v="1002" actId="404"/>
          <ac:spMkLst>
            <pc:docMk/>
            <pc:sldMk cId="1850162234" sldId="267"/>
            <ac:spMk id="11" creationId="{C3FCAA35-ED43-424A-9C1D-7D1561AC842B}"/>
          </ac:spMkLst>
        </pc:spChg>
        <pc:spChg chg="add mod">
          <ac:chgData name="Kal Rabb" userId="3edf06299a4717ec" providerId="LiveId" clId="{6B1E0A54-5C7D-46B0-AA52-CD2AE345672D}" dt="2020-07-02T14:28:25.150" v="1002" actId="404"/>
          <ac:spMkLst>
            <pc:docMk/>
            <pc:sldMk cId="1850162234" sldId="267"/>
            <ac:spMk id="15" creationId="{611C66F4-325D-435B-8240-FA6BC2889FAA}"/>
          </ac:spMkLst>
        </pc:spChg>
        <pc:spChg chg="add mod">
          <ac:chgData name="Kal Rabb" userId="3edf06299a4717ec" providerId="LiveId" clId="{6B1E0A54-5C7D-46B0-AA52-CD2AE345672D}" dt="2020-07-02T14:28:25.150" v="1002" actId="404"/>
          <ac:spMkLst>
            <pc:docMk/>
            <pc:sldMk cId="1850162234" sldId="267"/>
            <ac:spMk id="20" creationId="{1C1C64D7-26F0-4945-9FAF-F221DD1C1114}"/>
          </ac:spMkLst>
        </pc:spChg>
        <pc:spChg chg="add mod">
          <ac:chgData name="Kal Rabb" userId="3edf06299a4717ec" providerId="LiveId" clId="{6B1E0A54-5C7D-46B0-AA52-CD2AE345672D}" dt="2020-07-02T14:28:25.150" v="1002" actId="404"/>
          <ac:spMkLst>
            <pc:docMk/>
            <pc:sldMk cId="1850162234" sldId="267"/>
            <ac:spMk id="22" creationId="{EE616259-4B65-4794-9146-AD6C07831468}"/>
          </ac:spMkLst>
        </pc:spChg>
        <pc:spChg chg="add mod">
          <ac:chgData name="Kal Rabb" userId="3edf06299a4717ec" providerId="LiveId" clId="{6B1E0A54-5C7D-46B0-AA52-CD2AE345672D}" dt="2020-07-02T15:42:37.253" v="1036" actId="1076"/>
          <ac:spMkLst>
            <pc:docMk/>
            <pc:sldMk cId="1850162234" sldId="267"/>
            <ac:spMk id="38" creationId="{82FEA377-C457-4D68-A5BD-AC2594C93E1D}"/>
          </ac:spMkLst>
        </pc:spChg>
        <pc:spChg chg="add mod">
          <ac:chgData name="Kal Rabb" userId="3edf06299a4717ec" providerId="LiveId" clId="{6B1E0A54-5C7D-46B0-AA52-CD2AE345672D}" dt="2020-07-02T15:42:42.990" v="1038" actId="1076"/>
          <ac:spMkLst>
            <pc:docMk/>
            <pc:sldMk cId="1850162234" sldId="267"/>
            <ac:spMk id="39" creationId="{D38C6D2B-89A5-4B2C-AFA6-9CF949D25BCA}"/>
          </ac:spMkLst>
        </pc:spChg>
        <pc:spChg chg="add mod">
          <ac:chgData name="Kal Rabb" userId="3edf06299a4717ec" providerId="LiveId" clId="{6B1E0A54-5C7D-46B0-AA52-CD2AE345672D}" dt="2020-07-02T15:43:37.970" v="1074" actId="1076"/>
          <ac:spMkLst>
            <pc:docMk/>
            <pc:sldMk cId="1850162234" sldId="267"/>
            <ac:spMk id="44" creationId="{70FA41C5-992E-4021-9C55-841C7704D7C6}"/>
          </ac:spMkLst>
        </pc:spChg>
        <pc:picChg chg="add mod">
          <ac:chgData name="Kal Rabb" userId="3edf06299a4717ec" providerId="LiveId" clId="{6B1E0A54-5C7D-46B0-AA52-CD2AE345672D}" dt="2020-07-02T14:21:55.009" v="924" actId="1076"/>
          <ac:picMkLst>
            <pc:docMk/>
            <pc:sldMk cId="1850162234" sldId="267"/>
            <ac:picMk id="6" creationId="{35F5A0E8-7B03-4443-8B7B-3CDCB48E4314}"/>
          </ac:picMkLst>
        </pc:picChg>
        <pc:picChg chg="add del mod">
          <ac:chgData name="Kal Rabb" userId="3edf06299a4717ec" providerId="LiveId" clId="{6B1E0A54-5C7D-46B0-AA52-CD2AE345672D}" dt="2020-07-02T14:21:30.925" v="917" actId="14100"/>
          <ac:picMkLst>
            <pc:docMk/>
            <pc:sldMk cId="1850162234" sldId="267"/>
            <ac:picMk id="9" creationId="{6AE9C8D3-B5EA-4D0D-9BF3-40C0A05DFC22}"/>
          </ac:picMkLst>
        </pc:picChg>
        <pc:picChg chg="add mod">
          <ac:chgData name="Kal Rabb" userId="3edf06299a4717ec" providerId="LiveId" clId="{6B1E0A54-5C7D-46B0-AA52-CD2AE345672D}" dt="2020-07-02T14:22:19.648" v="928" actId="1076"/>
          <ac:picMkLst>
            <pc:docMk/>
            <pc:sldMk cId="1850162234" sldId="267"/>
            <ac:picMk id="14" creationId="{044AAD0A-EFF2-45B6-9B4C-D3DFAD44272B}"/>
          </ac:picMkLst>
        </pc:picChg>
        <pc:picChg chg="add mod">
          <ac:chgData name="Kal Rabb" userId="3edf06299a4717ec" providerId="LiveId" clId="{6B1E0A54-5C7D-46B0-AA52-CD2AE345672D}" dt="2020-07-02T14:26:33.602" v="999" actId="1076"/>
          <ac:picMkLst>
            <pc:docMk/>
            <pc:sldMk cId="1850162234" sldId="267"/>
            <ac:picMk id="19" creationId="{11D3FDE8-D94A-4C2C-9AC9-A6F9188160DA}"/>
          </ac:picMkLst>
        </pc:picChg>
        <pc:picChg chg="add mod">
          <ac:chgData name="Kal Rabb" userId="3edf06299a4717ec" providerId="LiveId" clId="{6B1E0A54-5C7D-46B0-AA52-CD2AE345672D}" dt="2020-07-02T14:23:23.896" v="955" actId="1076"/>
          <ac:picMkLst>
            <pc:docMk/>
            <pc:sldMk cId="1850162234" sldId="267"/>
            <ac:picMk id="21" creationId="{9BF90B43-81B0-405E-93D1-B5CC0F094566}"/>
          </ac:picMkLst>
        </pc:picChg>
        <pc:picChg chg="add mod">
          <ac:chgData name="Kal Rabb" userId="3edf06299a4717ec" providerId="LiveId" clId="{6B1E0A54-5C7D-46B0-AA52-CD2AE345672D}" dt="2020-07-02T14:25:45.993" v="995" actId="1076"/>
          <ac:picMkLst>
            <pc:docMk/>
            <pc:sldMk cId="1850162234" sldId="267"/>
            <ac:picMk id="24" creationId="{80893067-4D35-4EF5-9429-F375A8C94AA1}"/>
          </ac:picMkLst>
        </pc:picChg>
        <pc:picChg chg="add mod">
          <ac:chgData name="Kal Rabb" userId="3edf06299a4717ec" providerId="LiveId" clId="{6B1E0A54-5C7D-46B0-AA52-CD2AE345672D}" dt="2020-07-02T15:42:52.642" v="1040" actId="1076"/>
          <ac:picMkLst>
            <pc:docMk/>
            <pc:sldMk cId="1850162234" sldId="267"/>
            <ac:picMk id="40" creationId="{3A9DA044-D745-4AE4-A9E8-9CFF3B83C28C}"/>
          </ac:picMkLst>
        </pc:picChg>
        <pc:cxnChg chg="add mod">
          <ac:chgData name="Kal Rabb" userId="3edf06299a4717ec" providerId="LiveId" clId="{6B1E0A54-5C7D-46B0-AA52-CD2AE345672D}" dt="2020-07-02T14:22:07.472" v="926" actId="13822"/>
          <ac:cxnSpMkLst>
            <pc:docMk/>
            <pc:sldMk cId="1850162234" sldId="267"/>
            <ac:cxnSpMk id="13" creationId="{44EA581C-B41A-429B-A318-E61DECC966BC}"/>
          </ac:cxnSpMkLst>
        </pc:cxnChg>
        <pc:cxnChg chg="add mod">
          <ac:chgData name="Kal Rabb" userId="3edf06299a4717ec" providerId="LiveId" clId="{6B1E0A54-5C7D-46B0-AA52-CD2AE345672D}" dt="2020-07-02T14:29:59.657" v="1005" actId="1076"/>
          <ac:cxnSpMkLst>
            <pc:docMk/>
            <pc:sldMk cId="1850162234" sldId="267"/>
            <ac:cxnSpMk id="16" creationId="{D6DFA0F4-CE59-405C-BF32-7025E4AFC6F1}"/>
          </ac:cxnSpMkLst>
        </pc:cxnChg>
        <pc:cxnChg chg="add mod">
          <ac:chgData name="Kal Rabb" userId="3edf06299a4717ec" providerId="LiveId" clId="{6B1E0A54-5C7D-46B0-AA52-CD2AE345672D}" dt="2020-07-02T14:30:02.807" v="1006" actId="1076"/>
          <ac:cxnSpMkLst>
            <pc:docMk/>
            <pc:sldMk cId="1850162234" sldId="267"/>
            <ac:cxnSpMk id="17" creationId="{1435FF20-5109-4B48-A6EC-C45AE3E9D794}"/>
          </ac:cxnSpMkLst>
        </pc:cxnChg>
        <pc:cxnChg chg="add mod">
          <ac:chgData name="Kal Rabb" userId="3edf06299a4717ec" providerId="LiveId" clId="{6B1E0A54-5C7D-46B0-AA52-CD2AE345672D}" dt="2020-07-02T14:30:10.682" v="1007" actId="14100"/>
          <ac:cxnSpMkLst>
            <pc:docMk/>
            <pc:sldMk cId="1850162234" sldId="267"/>
            <ac:cxnSpMk id="25" creationId="{CFCE50D3-9983-4F8E-ABE9-9C560BBA4EFD}"/>
          </ac:cxnSpMkLst>
        </pc:cxnChg>
        <pc:cxnChg chg="add mod">
          <ac:chgData name="Kal Rabb" userId="3edf06299a4717ec" providerId="LiveId" clId="{6B1E0A54-5C7D-46B0-AA52-CD2AE345672D}" dt="2020-07-02T14:30:18.388" v="1010" actId="14100"/>
          <ac:cxnSpMkLst>
            <pc:docMk/>
            <pc:sldMk cId="1850162234" sldId="267"/>
            <ac:cxnSpMk id="32" creationId="{1C0FADB8-3323-484C-A8B9-28CEB73BD8B2}"/>
          </ac:cxnSpMkLst>
        </pc:cxnChg>
        <pc:cxnChg chg="add mod">
          <ac:chgData name="Kal Rabb" userId="3edf06299a4717ec" providerId="LiveId" clId="{6B1E0A54-5C7D-46B0-AA52-CD2AE345672D}" dt="2020-07-02T15:42:10.240" v="1013" actId="14100"/>
          <ac:cxnSpMkLst>
            <pc:docMk/>
            <pc:sldMk cId="1850162234" sldId="267"/>
            <ac:cxnSpMk id="35" creationId="{258A92D8-807A-4B32-91DC-EC18112C87C9}"/>
          </ac:cxnSpMkLst>
        </pc:cxnChg>
        <pc:cxnChg chg="add mod">
          <ac:chgData name="Kal Rabb" userId="3edf06299a4717ec" providerId="LiveId" clId="{6B1E0A54-5C7D-46B0-AA52-CD2AE345672D}" dt="2020-07-02T15:43:08.122" v="1043" actId="14100"/>
          <ac:cxnSpMkLst>
            <pc:docMk/>
            <pc:sldMk cId="1850162234" sldId="267"/>
            <ac:cxnSpMk id="42" creationId="{BEE3002C-EEE0-4567-B032-997BF19FCD8E}"/>
          </ac:cxnSpMkLst>
        </pc:cxnChg>
      </pc:sldChg>
      <pc:sldChg chg="modSp new mod">
        <pc:chgData name="Kal Rabb" userId="3edf06299a4717ec" providerId="LiveId" clId="{6B1E0A54-5C7D-46B0-AA52-CD2AE345672D}" dt="2020-07-02T15:53:00.976" v="1362" actId="20577"/>
        <pc:sldMkLst>
          <pc:docMk/>
          <pc:sldMk cId="1037689308" sldId="268"/>
        </pc:sldMkLst>
        <pc:spChg chg="mod">
          <ac:chgData name="Kal Rabb" userId="3edf06299a4717ec" providerId="LiveId" clId="{6B1E0A54-5C7D-46B0-AA52-CD2AE345672D}" dt="2020-07-02T15:50:12.350" v="1099" actId="20577"/>
          <ac:spMkLst>
            <pc:docMk/>
            <pc:sldMk cId="1037689308" sldId="268"/>
            <ac:spMk id="2" creationId="{F6814E38-A53F-4D49-B439-6CFB2D31F814}"/>
          </ac:spMkLst>
        </pc:spChg>
        <pc:spChg chg="mod">
          <ac:chgData name="Kal Rabb" userId="3edf06299a4717ec" providerId="LiveId" clId="{6B1E0A54-5C7D-46B0-AA52-CD2AE345672D}" dt="2020-07-02T15:53:00.976" v="1362" actId="20577"/>
          <ac:spMkLst>
            <pc:docMk/>
            <pc:sldMk cId="1037689308" sldId="268"/>
            <ac:spMk id="3" creationId="{43C38869-7F69-4E1F-B883-7F3FE373D479}"/>
          </ac:spMkLst>
        </pc:spChg>
        <pc:spChg chg="mod">
          <ac:chgData name="Kal Rabb" userId="3edf06299a4717ec" providerId="LiveId" clId="{6B1E0A54-5C7D-46B0-AA52-CD2AE345672D}" dt="2020-07-02T15:50:00.664" v="1078"/>
          <ac:spMkLst>
            <pc:docMk/>
            <pc:sldMk cId="1037689308" sldId="268"/>
            <ac:spMk id="4" creationId="{13C775DE-09AC-444D-B58A-736C22584A08}"/>
          </ac:spMkLst>
        </pc:spChg>
      </pc:sldChg>
      <pc:sldChg chg="addSp delSp modSp new mod modClrScheme chgLayout">
        <pc:chgData name="Kal Rabb" userId="3edf06299a4717ec" providerId="LiveId" clId="{6B1E0A54-5C7D-46B0-AA52-CD2AE345672D}" dt="2020-07-02T17:00:48.661" v="1629" actId="20577"/>
        <pc:sldMkLst>
          <pc:docMk/>
          <pc:sldMk cId="1910653396" sldId="269"/>
        </pc:sldMkLst>
        <pc:spChg chg="del mod ord">
          <ac:chgData name="Kal Rabb" userId="3edf06299a4717ec" providerId="LiveId" clId="{6B1E0A54-5C7D-46B0-AA52-CD2AE345672D}" dt="2020-07-02T15:59:25.786" v="1364" actId="700"/>
          <ac:spMkLst>
            <pc:docMk/>
            <pc:sldMk cId="1910653396" sldId="269"/>
            <ac:spMk id="2" creationId="{5E278A42-E6BA-4862-B16D-2F3FF47C8E82}"/>
          </ac:spMkLst>
        </pc:spChg>
        <pc:spChg chg="del mod ord">
          <ac:chgData name="Kal Rabb" userId="3edf06299a4717ec" providerId="LiveId" clId="{6B1E0A54-5C7D-46B0-AA52-CD2AE345672D}" dt="2020-07-02T15:59:25.786" v="1364" actId="700"/>
          <ac:spMkLst>
            <pc:docMk/>
            <pc:sldMk cId="1910653396" sldId="269"/>
            <ac:spMk id="3" creationId="{68F84CCA-5B4C-446B-840A-63811E514591}"/>
          </ac:spMkLst>
        </pc:spChg>
        <pc:spChg chg="del">
          <ac:chgData name="Kal Rabb" userId="3edf06299a4717ec" providerId="LiveId" clId="{6B1E0A54-5C7D-46B0-AA52-CD2AE345672D}" dt="2020-07-02T15:59:25.786" v="1364" actId="700"/>
          <ac:spMkLst>
            <pc:docMk/>
            <pc:sldMk cId="1910653396" sldId="269"/>
            <ac:spMk id="4" creationId="{3853C403-5E75-45A6-BCDF-996B55C5B976}"/>
          </ac:spMkLst>
        </pc:spChg>
        <pc:spChg chg="add mod ord">
          <ac:chgData name="Kal Rabb" userId="3edf06299a4717ec" providerId="LiveId" clId="{6B1E0A54-5C7D-46B0-AA52-CD2AE345672D}" dt="2020-07-02T17:00:48.661" v="1629" actId="20577"/>
          <ac:spMkLst>
            <pc:docMk/>
            <pc:sldMk cId="1910653396" sldId="269"/>
            <ac:spMk id="5" creationId="{7C1DE974-94A8-4908-B49A-3F40720837E0}"/>
          </ac:spMkLst>
        </pc:spChg>
        <pc:spChg chg="add mod ord">
          <ac:chgData name="Kal Rabb" userId="3edf06299a4717ec" providerId="LiveId" clId="{6B1E0A54-5C7D-46B0-AA52-CD2AE345672D}" dt="2020-07-02T16:01:44.630" v="1456" actId="20577"/>
          <ac:spMkLst>
            <pc:docMk/>
            <pc:sldMk cId="1910653396" sldId="269"/>
            <ac:spMk id="6" creationId="{19EF307A-E314-46BA-A273-CFB198417FBB}"/>
          </ac:spMkLst>
        </pc:spChg>
      </pc:sldChg>
      <pc:sldChg chg="modSp new mod">
        <pc:chgData name="Kal Rabb" userId="3edf06299a4717ec" providerId="LiveId" clId="{6B1E0A54-5C7D-46B0-AA52-CD2AE345672D}" dt="2020-07-02T17:08:57.224" v="2318" actId="179"/>
        <pc:sldMkLst>
          <pc:docMk/>
          <pc:sldMk cId="1740702159" sldId="270"/>
        </pc:sldMkLst>
        <pc:spChg chg="mod">
          <ac:chgData name="Kal Rabb" userId="3edf06299a4717ec" providerId="LiveId" clId="{6B1E0A54-5C7D-46B0-AA52-CD2AE345672D}" dt="2020-07-02T17:01:01.441" v="1641" actId="20577"/>
          <ac:spMkLst>
            <pc:docMk/>
            <pc:sldMk cId="1740702159" sldId="270"/>
            <ac:spMk id="2" creationId="{9D3682B0-46D6-4CB6-9E42-B041E173DA16}"/>
          </ac:spMkLst>
        </pc:spChg>
        <pc:spChg chg="mod">
          <ac:chgData name="Kal Rabb" userId="3edf06299a4717ec" providerId="LiveId" clId="{6B1E0A54-5C7D-46B0-AA52-CD2AE345672D}" dt="2020-07-02T17:08:57.224" v="2318" actId="179"/>
          <ac:spMkLst>
            <pc:docMk/>
            <pc:sldMk cId="1740702159" sldId="270"/>
            <ac:spMk id="3" creationId="{9A187C52-325A-486A-B6F3-819F9124AA7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3A424A-C0F2-4366-99B4-0A37A5A4174B}" type="datetimeFigureOut">
              <a:rPr lang="en-US" smtClean="0"/>
              <a:t>2/10/2024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03ABBA-BB7D-4DB2-B3D6-CB48245D7159}" type="slidenum">
              <a:rPr lang="en-US" smtClean="0"/>
              <a:t>‹#›</a:t>
            </a:fld>
            <a:endParaRPr lang="en-US"/>
          </a:p>
        </p:txBody>
      </p:sp>
    </p:spTree>
    <p:extLst>
      <p:ext uri="{BB962C8B-B14F-4D97-AF65-F5344CB8AC3E}">
        <p14:creationId xmlns:p14="http://schemas.microsoft.com/office/powerpoint/2010/main" val="3242752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mymail.rit.edu may be an alternative if students are having problems with smtp-server.rit.edu</a:t>
            </a:r>
          </a:p>
        </p:txBody>
      </p:sp>
      <p:sp>
        <p:nvSpPr>
          <p:cNvPr id="4" name="Slide Number Placeholder 3"/>
          <p:cNvSpPr>
            <a:spLocks noGrp="1"/>
          </p:cNvSpPr>
          <p:nvPr>
            <p:ph type="sldNum" sz="quarter" idx="5"/>
          </p:nvPr>
        </p:nvSpPr>
        <p:spPr/>
        <p:txBody>
          <a:bodyPr/>
          <a:lstStyle/>
          <a:p>
            <a:fld id="{0603ABBA-BB7D-4DB2-B3D6-CB48245D7159}" type="slidenum">
              <a:rPr lang="en-US" smtClean="0"/>
              <a:t>15</a:t>
            </a:fld>
            <a:endParaRPr lang="en-US"/>
          </a:p>
        </p:txBody>
      </p:sp>
    </p:spTree>
    <p:extLst>
      <p:ext uri="{BB962C8B-B14F-4D97-AF65-F5344CB8AC3E}">
        <p14:creationId xmlns:p14="http://schemas.microsoft.com/office/powerpoint/2010/main" val="316914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D86E7D-E665-49F1-9E4B-0D82F9C209D4}" type="datetimeFigureOut">
              <a:rPr lang="en-US" smtClean="0"/>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BF2548-409A-465C-B727-B40316F0A46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513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D86E7D-E665-49F1-9E4B-0D82F9C209D4}" type="datetimeFigureOut">
              <a:rPr lang="en-US" smtClean="0"/>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BF2548-409A-465C-B727-B40316F0A468}" type="slidenum">
              <a:rPr lang="en-US" smtClean="0"/>
              <a:t>‹#›</a:t>
            </a:fld>
            <a:endParaRPr lang="en-US"/>
          </a:p>
        </p:txBody>
      </p:sp>
    </p:spTree>
    <p:extLst>
      <p:ext uri="{BB962C8B-B14F-4D97-AF65-F5344CB8AC3E}">
        <p14:creationId xmlns:p14="http://schemas.microsoft.com/office/powerpoint/2010/main" val="1476624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D86E7D-E665-49F1-9E4B-0D82F9C209D4}" type="datetimeFigureOut">
              <a:rPr lang="en-US" smtClean="0"/>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BF2548-409A-465C-B727-B40316F0A468}" type="slidenum">
              <a:rPr lang="en-US" smtClean="0"/>
              <a:t>‹#›</a:t>
            </a:fld>
            <a:endParaRPr lang="en-US"/>
          </a:p>
        </p:txBody>
      </p:sp>
    </p:spTree>
    <p:extLst>
      <p:ext uri="{BB962C8B-B14F-4D97-AF65-F5344CB8AC3E}">
        <p14:creationId xmlns:p14="http://schemas.microsoft.com/office/powerpoint/2010/main" val="1843338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D86E7D-E665-49F1-9E4B-0D82F9C209D4}" type="datetimeFigureOut">
              <a:rPr lang="en-US" smtClean="0"/>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BF2548-409A-465C-B727-B40316F0A468}" type="slidenum">
              <a:rPr lang="en-US" smtClean="0"/>
              <a:t>‹#›</a:t>
            </a:fld>
            <a:endParaRPr lang="en-US"/>
          </a:p>
        </p:txBody>
      </p:sp>
    </p:spTree>
    <p:extLst>
      <p:ext uri="{BB962C8B-B14F-4D97-AF65-F5344CB8AC3E}">
        <p14:creationId xmlns:p14="http://schemas.microsoft.com/office/powerpoint/2010/main" val="4225248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D86E7D-E665-49F1-9E4B-0D82F9C209D4}" type="datetimeFigureOut">
              <a:rPr lang="en-US" smtClean="0"/>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BF2548-409A-465C-B727-B40316F0A46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769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D86E7D-E665-49F1-9E4B-0D82F9C209D4}" type="datetimeFigureOut">
              <a:rPr lang="en-US" smtClean="0"/>
              <a:t>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BF2548-409A-465C-B727-B40316F0A468}" type="slidenum">
              <a:rPr lang="en-US" smtClean="0"/>
              <a:t>‹#›</a:t>
            </a:fld>
            <a:endParaRPr lang="en-US"/>
          </a:p>
        </p:txBody>
      </p:sp>
    </p:spTree>
    <p:extLst>
      <p:ext uri="{BB962C8B-B14F-4D97-AF65-F5344CB8AC3E}">
        <p14:creationId xmlns:p14="http://schemas.microsoft.com/office/powerpoint/2010/main" val="3608976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D86E7D-E665-49F1-9E4B-0D82F9C209D4}" type="datetimeFigureOut">
              <a:rPr lang="en-US" smtClean="0"/>
              <a:t>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BF2548-409A-465C-B727-B40316F0A468}" type="slidenum">
              <a:rPr lang="en-US" smtClean="0"/>
              <a:t>‹#›</a:t>
            </a:fld>
            <a:endParaRPr lang="en-US"/>
          </a:p>
        </p:txBody>
      </p:sp>
    </p:spTree>
    <p:extLst>
      <p:ext uri="{BB962C8B-B14F-4D97-AF65-F5344CB8AC3E}">
        <p14:creationId xmlns:p14="http://schemas.microsoft.com/office/powerpoint/2010/main" val="307406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D86E7D-E665-49F1-9E4B-0D82F9C209D4}" type="datetimeFigureOut">
              <a:rPr lang="en-US" smtClean="0"/>
              <a:t>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BF2548-409A-465C-B727-B40316F0A468}" type="slidenum">
              <a:rPr lang="en-US" smtClean="0"/>
              <a:t>‹#›</a:t>
            </a:fld>
            <a:endParaRPr lang="en-US"/>
          </a:p>
        </p:txBody>
      </p:sp>
    </p:spTree>
    <p:extLst>
      <p:ext uri="{BB962C8B-B14F-4D97-AF65-F5344CB8AC3E}">
        <p14:creationId xmlns:p14="http://schemas.microsoft.com/office/powerpoint/2010/main" val="1383363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7D86E7D-E665-49F1-9E4B-0D82F9C209D4}" type="datetimeFigureOut">
              <a:rPr lang="en-US" smtClean="0"/>
              <a:t>2/10/2024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5BF2548-409A-465C-B727-B40316F0A468}" type="slidenum">
              <a:rPr lang="en-US" smtClean="0"/>
              <a:t>‹#›</a:t>
            </a:fld>
            <a:endParaRPr lang="en-US"/>
          </a:p>
        </p:txBody>
      </p:sp>
    </p:spTree>
    <p:extLst>
      <p:ext uri="{BB962C8B-B14F-4D97-AF65-F5344CB8AC3E}">
        <p14:creationId xmlns:p14="http://schemas.microsoft.com/office/powerpoint/2010/main" val="643738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7D86E7D-E665-49F1-9E4B-0D82F9C209D4}" type="datetimeFigureOut">
              <a:rPr lang="en-US" smtClean="0"/>
              <a:t>2/10/2024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BF2548-409A-465C-B727-B40316F0A468}" type="slidenum">
              <a:rPr lang="en-US" smtClean="0"/>
              <a:t>‹#›</a:t>
            </a:fld>
            <a:endParaRPr lang="en-US"/>
          </a:p>
        </p:txBody>
      </p:sp>
    </p:spTree>
    <p:extLst>
      <p:ext uri="{BB962C8B-B14F-4D97-AF65-F5344CB8AC3E}">
        <p14:creationId xmlns:p14="http://schemas.microsoft.com/office/powerpoint/2010/main" val="99413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D86E7D-E665-49F1-9E4B-0D82F9C209D4}" type="datetimeFigureOut">
              <a:rPr lang="en-US" smtClean="0"/>
              <a:t>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BF2548-409A-465C-B727-B40316F0A468}" type="slidenum">
              <a:rPr lang="en-US" smtClean="0"/>
              <a:t>‹#›</a:t>
            </a:fld>
            <a:endParaRPr lang="en-US"/>
          </a:p>
        </p:txBody>
      </p:sp>
    </p:spTree>
    <p:extLst>
      <p:ext uri="{BB962C8B-B14F-4D97-AF65-F5344CB8AC3E}">
        <p14:creationId xmlns:p14="http://schemas.microsoft.com/office/powerpoint/2010/main" val="1761774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7D86E7D-E665-49F1-9E4B-0D82F9C209D4}" type="datetimeFigureOut">
              <a:rPr lang="en-US" smtClean="0"/>
              <a:t>2/10/2024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BF2548-409A-465C-B727-B40316F0A46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68865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stacks.stanford.edu/file/druid:br059ts4875/br059ts4875.pdf"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it.donga.com/18481/" TargetMode="External"/><Relationship Id="rId7" Type="http://schemas.openxmlformats.org/officeDocument/2006/relationships/hyperlink" Target="http://www.publicdomainfiles.com/show_file.php?id=13938365416588" TargetMode="External"/><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hyperlink" Target="https://commons.wikimedia.org/wiki/file:server2_by_mimooh.svg" TargetMode="Externa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mailto:sendto@theirdomain.net" TargetMode="External"/><Relationship Id="rId2" Type="http://schemas.openxmlformats.org/officeDocument/2006/relationships/hyperlink" Target="mailto:kalrabb@mydomain.com" TargetMode="External"/><Relationship Id="rId1" Type="http://schemas.openxmlformats.org/officeDocument/2006/relationships/slideLayout" Target="../slideLayouts/slideLayout4.xml"/><Relationship Id="rId4" Type="http://schemas.openxmlformats.org/officeDocument/2006/relationships/hyperlink" Target="https://docs.microsoft.com/en-us/Exchange/mail-flow/test-smtp-with-telnet?view=exchserver-2019"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tools.ietf.org/html/rfc2045"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docs.microsoft.com/en-us/windows-server/administration/windows-commands/ftp#:~:text=The%20ftp%20command-line%20parameters%20are%20case-sensitive.%20This%20command,sub-environment%20in%20which%20you%20can%20use%20ftp%20command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computerhope.com/history/network.htm" TargetMode="External"/><Relationship Id="rId3" Type="http://schemas.openxmlformats.org/officeDocument/2006/relationships/hyperlink" Target="https://www.computerhope.com/jargon/s/switch.htm" TargetMode="External"/><Relationship Id="rId7" Type="http://schemas.openxmlformats.org/officeDocument/2006/relationships/hyperlink" Target="https://www.computerhope.com/jargon/w/wep.htm" TargetMode="External"/><Relationship Id="rId2" Type="http://schemas.openxmlformats.org/officeDocument/2006/relationships/hyperlink" Target="https://www.computerhope.com/jargon/r/rfc.htm" TargetMode="External"/><Relationship Id="rId1" Type="http://schemas.openxmlformats.org/officeDocument/2006/relationships/slideLayout" Target="../slideLayouts/slideLayout6.xml"/><Relationship Id="rId6" Type="http://schemas.openxmlformats.org/officeDocument/2006/relationships/hyperlink" Target="https://www.computerhope.com/jargon/i/ipv6.htm" TargetMode="External"/><Relationship Id="rId5" Type="http://schemas.openxmlformats.org/officeDocument/2006/relationships/hyperlink" Target="https://www.computerhope.com/jargon/r/router.htm" TargetMode="External"/><Relationship Id="rId4" Type="http://schemas.openxmlformats.org/officeDocument/2006/relationships/hyperlink" Target="https://www.computerhope.com/jargon/i/internet.ht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lifewire.com/computer-network-topology-81788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hyperlink" Target="https://osi-model.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hyperlink" Target="https://spectrum.ieee.org/tech-history/cyberspace/osi-the-internet-that-wasnt" TargetMode="External"/><Relationship Id="rId1" Type="http://schemas.openxmlformats.org/officeDocument/2006/relationships/slideLayout" Target="../slideLayouts/slideLayout2.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B85E6-31FE-45B5-806E-9B3C39089FDE}"/>
              </a:ext>
            </a:extLst>
          </p:cNvPr>
          <p:cNvSpPr>
            <a:spLocks noGrp="1"/>
          </p:cNvSpPr>
          <p:nvPr>
            <p:ph type="ctrTitle"/>
          </p:nvPr>
        </p:nvSpPr>
        <p:spPr/>
        <p:txBody>
          <a:bodyPr/>
          <a:lstStyle/>
          <a:p>
            <a:r>
              <a:rPr lang="en-US" dirty="0"/>
              <a:t>Network Architectures</a:t>
            </a:r>
          </a:p>
        </p:txBody>
      </p:sp>
      <p:sp>
        <p:nvSpPr>
          <p:cNvPr id="3" name="Subtitle 2">
            <a:extLst>
              <a:ext uri="{FF2B5EF4-FFF2-40B4-BE49-F238E27FC236}">
                <a16:creationId xmlns:a16="http://schemas.microsoft.com/office/drawing/2014/main" id="{69D91A5B-65E1-41E6-BB0C-7F974FFD779B}"/>
              </a:ext>
            </a:extLst>
          </p:cNvPr>
          <p:cNvSpPr>
            <a:spLocks noGrp="1"/>
          </p:cNvSpPr>
          <p:nvPr>
            <p:ph type="subTitle" idx="1"/>
          </p:nvPr>
        </p:nvSpPr>
        <p:spPr/>
        <p:txBody>
          <a:bodyPr/>
          <a:lstStyle/>
          <a:p>
            <a:r>
              <a:rPr lang="en-US" dirty="0"/>
              <a:t>A simplified view …</a:t>
            </a:r>
          </a:p>
        </p:txBody>
      </p:sp>
    </p:spTree>
    <p:extLst>
      <p:ext uri="{BB962C8B-B14F-4D97-AF65-F5344CB8AC3E}">
        <p14:creationId xmlns:p14="http://schemas.microsoft.com/office/powerpoint/2010/main" val="1874602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FE35C-DFCB-4086-BDB3-5D49FF05600C}"/>
              </a:ext>
            </a:extLst>
          </p:cNvPr>
          <p:cNvSpPr>
            <a:spLocks noGrp="1"/>
          </p:cNvSpPr>
          <p:nvPr>
            <p:ph type="title"/>
          </p:nvPr>
        </p:nvSpPr>
        <p:spPr/>
        <p:txBody>
          <a:bodyPr/>
          <a:lstStyle/>
          <a:p>
            <a:r>
              <a:rPr lang="en-US" dirty="0"/>
              <a:t>Impact on Software architecture</a:t>
            </a:r>
          </a:p>
        </p:txBody>
      </p:sp>
      <p:sp>
        <p:nvSpPr>
          <p:cNvPr id="3" name="Content Placeholder 2">
            <a:extLst>
              <a:ext uri="{FF2B5EF4-FFF2-40B4-BE49-F238E27FC236}">
                <a16:creationId xmlns:a16="http://schemas.microsoft.com/office/drawing/2014/main" id="{B5C4B08D-049C-4B93-843F-98BF7D613BCD}"/>
              </a:ext>
            </a:extLst>
          </p:cNvPr>
          <p:cNvSpPr>
            <a:spLocks noGrp="1"/>
          </p:cNvSpPr>
          <p:nvPr>
            <p:ph idx="1"/>
          </p:nvPr>
        </p:nvSpPr>
        <p:spPr/>
        <p:txBody>
          <a:bodyPr>
            <a:normAutofit/>
          </a:bodyPr>
          <a:lstStyle/>
          <a:p>
            <a:pPr marL="460375" indent="-173038">
              <a:buFont typeface="Arial" panose="020B0604020202020204" pitchFamily="34" charset="0"/>
              <a:buChar char="•"/>
            </a:pPr>
            <a:r>
              <a:rPr lang="en-US" dirty="0"/>
              <a:t>Distribution of components</a:t>
            </a:r>
          </a:p>
          <a:p>
            <a:pPr marL="752983" lvl="1" indent="-173038">
              <a:buFont typeface="Arial" panose="020B0604020202020204" pitchFamily="34" charset="0"/>
              <a:buChar char="•"/>
            </a:pPr>
            <a:r>
              <a:rPr lang="en-US" dirty="0"/>
              <a:t>Each ‘network hop’ adds to delays</a:t>
            </a:r>
          </a:p>
          <a:p>
            <a:pPr marL="752983" lvl="1" indent="-173038">
              <a:buFont typeface="Arial" panose="020B0604020202020204" pitchFamily="34" charset="0"/>
              <a:buChar char="•"/>
            </a:pPr>
            <a:r>
              <a:rPr lang="en-US" dirty="0"/>
              <a:t>Communications delays (network protocols)</a:t>
            </a:r>
          </a:p>
          <a:p>
            <a:pPr marL="752983" lvl="1" indent="-173038">
              <a:buFont typeface="Arial" panose="020B0604020202020204" pitchFamily="34" charset="0"/>
              <a:buChar char="•"/>
            </a:pPr>
            <a:r>
              <a:rPr lang="en-US" dirty="0"/>
              <a:t>Processing delays (logic and data transformation per component)</a:t>
            </a:r>
          </a:p>
          <a:p>
            <a:pPr marL="752983" lvl="1" indent="-173038">
              <a:buFont typeface="Arial" panose="020B0604020202020204" pitchFamily="34" charset="0"/>
              <a:buChar char="•"/>
            </a:pPr>
            <a:r>
              <a:rPr lang="en-US" dirty="0"/>
              <a:t>Dealing with firewalls and network segments</a:t>
            </a:r>
          </a:p>
          <a:p>
            <a:pPr marL="460375" indent="-173038">
              <a:buFont typeface="Arial" panose="020B0604020202020204" pitchFamily="34" charset="0"/>
              <a:buChar char="•"/>
            </a:pPr>
            <a:r>
              <a:rPr lang="en-US" dirty="0"/>
              <a:t>Management of components</a:t>
            </a:r>
          </a:p>
          <a:p>
            <a:pPr marL="752983" lvl="1" indent="-173038">
              <a:buFont typeface="Arial" panose="020B0604020202020204" pitchFamily="34" charset="0"/>
              <a:buChar char="•"/>
            </a:pPr>
            <a:r>
              <a:rPr lang="en-US" dirty="0"/>
              <a:t>How are failures managed? (You have no control over a remote component)</a:t>
            </a:r>
          </a:p>
          <a:p>
            <a:pPr marL="460375" indent="-173038">
              <a:buFont typeface="Arial" panose="020B0604020202020204" pitchFamily="34" charset="0"/>
              <a:buChar char="•"/>
            </a:pPr>
            <a:r>
              <a:rPr lang="en-US" dirty="0"/>
              <a:t>API management</a:t>
            </a:r>
          </a:p>
          <a:p>
            <a:pPr marL="752983" lvl="1" indent="-173038">
              <a:buFont typeface="Arial" panose="020B0604020202020204" pitchFamily="34" charset="0"/>
              <a:buChar char="•"/>
            </a:pPr>
            <a:r>
              <a:rPr lang="en-US" dirty="0"/>
              <a:t>What is the API?  How is it structured?  How is it controlled?</a:t>
            </a:r>
          </a:p>
          <a:p>
            <a:pPr marL="460375" indent="-173038">
              <a:buFont typeface="Arial" panose="020B0604020202020204" pitchFamily="34" charset="0"/>
              <a:buChar char="•"/>
            </a:pPr>
            <a:r>
              <a:rPr lang="en-US" dirty="0"/>
              <a:t>Protocols?</a:t>
            </a:r>
          </a:p>
          <a:p>
            <a:pPr marL="752983" lvl="1" indent="-173038">
              <a:buFont typeface="Arial" panose="020B0604020202020204" pitchFamily="34" charset="0"/>
              <a:buChar char="•"/>
            </a:pPr>
            <a:r>
              <a:rPr lang="en-US" dirty="0"/>
              <a:t>How efficient is the protocol?  Is encryption involved?</a:t>
            </a:r>
          </a:p>
        </p:txBody>
      </p:sp>
    </p:spTree>
    <p:extLst>
      <p:ext uri="{BB962C8B-B14F-4D97-AF65-F5344CB8AC3E}">
        <p14:creationId xmlns:p14="http://schemas.microsoft.com/office/powerpoint/2010/main" val="869867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197D1-BFC7-4980-B0F8-5CFFA120AC72}"/>
              </a:ext>
            </a:extLst>
          </p:cNvPr>
          <p:cNvSpPr>
            <a:spLocks noGrp="1"/>
          </p:cNvSpPr>
          <p:nvPr>
            <p:ph type="title"/>
          </p:nvPr>
        </p:nvSpPr>
        <p:spPr/>
        <p:txBody>
          <a:bodyPr/>
          <a:lstStyle/>
          <a:p>
            <a:r>
              <a:rPr lang="en-US" dirty="0"/>
              <a:t>Simple Network applications</a:t>
            </a:r>
          </a:p>
        </p:txBody>
      </p:sp>
      <p:sp>
        <p:nvSpPr>
          <p:cNvPr id="3" name="Content Placeholder 2">
            <a:extLst>
              <a:ext uri="{FF2B5EF4-FFF2-40B4-BE49-F238E27FC236}">
                <a16:creationId xmlns:a16="http://schemas.microsoft.com/office/drawing/2014/main" id="{7D0FC90E-DE69-4671-8745-56C355A0EF19}"/>
              </a:ext>
            </a:extLst>
          </p:cNvPr>
          <p:cNvSpPr>
            <a:spLocks noGrp="1"/>
          </p:cNvSpPr>
          <p:nvPr>
            <p:ph idx="1"/>
          </p:nvPr>
        </p:nvSpPr>
        <p:spPr/>
        <p:txBody>
          <a:bodyPr/>
          <a:lstStyle/>
          <a:p>
            <a:r>
              <a:rPr lang="en-US" dirty="0"/>
              <a:t>Some of the earliest network applications were Email and FTP</a:t>
            </a:r>
          </a:p>
          <a:p>
            <a:endParaRPr lang="en-US" dirty="0"/>
          </a:p>
          <a:p>
            <a:r>
              <a:rPr lang="en-US" dirty="0"/>
              <a:t>SNDMSG a precursor to SMTP.</a:t>
            </a:r>
          </a:p>
          <a:p>
            <a:r>
              <a:rPr lang="en-US" dirty="0"/>
              <a:t>Used FTP MAIL command to </a:t>
            </a:r>
            <a:br>
              <a:rPr lang="en-US" dirty="0"/>
            </a:br>
            <a:r>
              <a:rPr lang="en-US" dirty="0"/>
              <a:t>transmit a message between</a:t>
            </a:r>
            <a:br>
              <a:rPr lang="en-US" dirty="0"/>
            </a:br>
            <a:r>
              <a:rPr lang="en-US" dirty="0"/>
              <a:t>computers connected by the</a:t>
            </a:r>
            <a:br>
              <a:rPr lang="en-US" dirty="0"/>
            </a:br>
            <a:r>
              <a:rPr lang="en-US" dirty="0"/>
              <a:t>ARPANET.</a:t>
            </a:r>
          </a:p>
          <a:p>
            <a:r>
              <a:rPr lang="en-US" dirty="0"/>
              <a:t>Evolved into SMTP.</a:t>
            </a:r>
            <a:br>
              <a:rPr lang="en-US" dirty="0"/>
            </a:br>
            <a:br>
              <a:rPr lang="en-US" dirty="0"/>
            </a:br>
            <a:r>
              <a:rPr lang="en-US" dirty="0"/>
              <a:t>Let’s see how SMTP works…</a:t>
            </a:r>
          </a:p>
          <a:p>
            <a:endParaRPr lang="en-US" dirty="0"/>
          </a:p>
        </p:txBody>
      </p:sp>
      <p:pic>
        <p:nvPicPr>
          <p:cNvPr id="4" name="Picture 3"/>
          <p:cNvPicPr>
            <a:picLocks noChangeAspect="1"/>
          </p:cNvPicPr>
          <p:nvPr/>
        </p:nvPicPr>
        <p:blipFill>
          <a:blip r:embed="rId2"/>
          <a:stretch>
            <a:fillRect/>
          </a:stretch>
        </p:blipFill>
        <p:spPr>
          <a:xfrm>
            <a:off x="4884719" y="2437758"/>
            <a:ext cx="6819900" cy="3009900"/>
          </a:xfrm>
          <a:prstGeom prst="rect">
            <a:avLst/>
          </a:prstGeom>
        </p:spPr>
      </p:pic>
      <p:sp>
        <p:nvSpPr>
          <p:cNvPr id="5" name="Rectangle 4"/>
          <p:cNvSpPr/>
          <p:nvPr/>
        </p:nvSpPr>
        <p:spPr>
          <a:xfrm>
            <a:off x="6727519" y="5802812"/>
            <a:ext cx="4428161" cy="276999"/>
          </a:xfrm>
          <a:prstGeom prst="rect">
            <a:avLst/>
          </a:prstGeom>
        </p:spPr>
        <p:txBody>
          <a:bodyPr wrap="square">
            <a:spAutoFit/>
          </a:bodyPr>
          <a:lstStyle/>
          <a:p>
            <a:r>
              <a:rPr lang="en-US" sz="1200" dirty="0">
                <a:hlinkClick r:id="rId3"/>
              </a:rPr>
              <a:t>https://stacks.stanford.edu/file/druid:br059ts4875/br059ts4875.pdf</a:t>
            </a:r>
            <a:endParaRPr lang="en-US" sz="1200" dirty="0"/>
          </a:p>
        </p:txBody>
      </p:sp>
    </p:spTree>
    <p:extLst>
      <p:ext uri="{BB962C8B-B14F-4D97-AF65-F5344CB8AC3E}">
        <p14:creationId xmlns:p14="http://schemas.microsoft.com/office/powerpoint/2010/main" val="559226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2AC3D-6D2F-44C1-9930-DDE95B44BAFD}"/>
              </a:ext>
            </a:extLst>
          </p:cNvPr>
          <p:cNvSpPr>
            <a:spLocks noGrp="1"/>
          </p:cNvSpPr>
          <p:nvPr>
            <p:ph type="title"/>
          </p:nvPr>
        </p:nvSpPr>
        <p:spPr/>
        <p:txBody>
          <a:bodyPr/>
          <a:lstStyle/>
          <a:p>
            <a:r>
              <a:rPr lang="en-US" dirty="0"/>
              <a:t>Email -- Send</a:t>
            </a:r>
          </a:p>
        </p:txBody>
      </p:sp>
      <p:sp>
        <p:nvSpPr>
          <p:cNvPr id="3" name="Content Placeholder 2">
            <a:extLst>
              <a:ext uri="{FF2B5EF4-FFF2-40B4-BE49-F238E27FC236}">
                <a16:creationId xmlns:a16="http://schemas.microsoft.com/office/drawing/2014/main" id="{DF05F7D3-6A2F-42C1-A82B-C9A3BAAFDAEF}"/>
              </a:ext>
            </a:extLst>
          </p:cNvPr>
          <p:cNvSpPr>
            <a:spLocks noGrp="1"/>
          </p:cNvSpPr>
          <p:nvPr>
            <p:ph sz="half" idx="1"/>
          </p:nvPr>
        </p:nvSpPr>
        <p:spPr/>
        <p:txBody>
          <a:bodyPr>
            <a:normAutofit fontScale="70000" lnSpcReduction="20000"/>
          </a:bodyPr>
          <a:lstStyle/>
          <a:p>
            <a:r>
              <a:rPr lang="en-US" dirty="0"/>
              <a:t>The simple act of sending an email relies on the SMTP (Simple Mail Transfer Protocol) and multiple steps along the way get the message from you to the destination</a:t>
            </a:r>
          </a:p>
          <a:p>
            <a:r>
              <a:rPr lang="en-US" dirty="0"/>
              <a:t>When you click ‘Send’</a:t>
            </a:r>
          </a:p>
          <a:p>
            <a:pPr marL="457200" indent="-457200">
              <a:buFont typeface="+mj-lt"/>
              <a:buAutoNum type="arabicPeriod"/>
            </a:pPr>
            <a:r>
              <a:rPr lang="en-US" dirty="0"/>
              <a:t>The message is wrapped in the SMTP protocol</a:t>
            </a:r>
          </a:p>
          <a:p>
            <a:pPr marL="457200" indent="-457200">
              <a:buFont typeface="+mj-lt"/>
              <a:buAutoNum type="arabicPeriod"/>
            </a:pPr>
            <a:r>
              <a:rPr lang="en-US" dirty="0"/>
              <a:t>The message is encoded and sent to your local SMTP server</a:t>
            </a:r>
          </a:p>
          <a:p>
            <a:pPr marL="457200" indent="-457200">
              <a:buFont typeface="+mj-lt"/>
              <a:buAutoNum type="arabicPeriod"/>
            </a:pPr>
            <a:r>
              <a:rPr lang="en-US" dirty="0"/>
              <a:t>The recipient domain is extracted</a:t>
            </a:r>
          </a:p>
          <a:p>
            <a:pPr marL="457200" indent="-457200">
              <a:buFont typeface="+mj-lt"/>
              <a:buAutoNum type="arabicPeriod"/>
            </a:pPr>
            <a:r>
              <a:rPr lang="en-US" dirty="0"/>
              <a:t>The DNS server is located to find the receiving domain</a:t>
            </a:r>
          </a:p>
          <a:p>
            <a:pPr marL="457200" indent="-457200">
              <a:buFont typeface="+mj-lt"/>
              <a:buAutoNum type="arabicPeriod"/>
            </a:pPr>
            <a:r>
              <a:rPr lang="en-US" dirty="0"/>
              <a:t>The message is send to the domain</a:t>
            </a:r>
          </a:p>
          <a:p>
            <a:pPr marL="457200" indent="-457200">
              <a:buFont typeface="+mj-lt"/>
              <a:buAutoNum type="arabicPeriod"/>
            </a:pPr>
            <a:r>
              <a:rPr lang="en-US" dirty="0"/>
              <a:t>The Domain Server locates the receiving SMTP server</a:t>
            </a:r>
          </a:p>
          <a:p>
            <a:pPr marL="457200" indent="-457200">
              <a:buFont typeface="+mj-lt"/>
              <a:buAutoNum type="arabicPeriod"/>
            </a:pPr>
            <a:r>
              <a:rPr lang="en-US" dirty="0"/>
              <a:t>The email is stored on the receiving SMTP server</a:t>
            </a:r>
          </a:p>
          <a:p>
            <a:pPr marL="457200" indent="-457200">
              <a:buFont typeface="+mj-lt"/>
              <a:buAutoNum type="arabicPeriod"/>
            </a:pPr>
            <a:r>
              <a:rPr lang="en-US" dirty="0"/>
              <a:t>The process has many steps, and can fail in multiple places</a:t>
            </a:r>
          </a:p>
          <a:p>
            <a:pPr marL="749808" lvl="1" indent="-457200"/>
            <a:r>
              <a:rPr lang="en-US" dirty="0"/>
              <a:t>This is why mail servers may accept your email,  but an hour later, you might get a ‘send’ failure</a:t>
            </a:r>
          </a:p>
        </p:txBody>
      </p:sp>
      <p:pic>
        <p:nvPicPr>
          <p:cNvPr id="6" name="Content Placeholder 5">
            <a:extLst>
              <a:ext uri="{FF2B5EF4-FFF2-40B4-BE49-F238E27FC236}">
                <a16:creationId xmlns:a16="http://schemas.microsoft.com/office/drawing/2014/main" id="{35F5A0E8-7B03-4443-8B7B-3CDCB48E4314}"/>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33623" y="1982706"/>
            <a:ext cx="1038680" cy="976360"/>
          </a:xfrm>
        </p:spPr>
      </p:pic>
      <p:pic>
        <p:nvPicPr>
          <p:cNvPr id="9" name="Picture 8">
            <a:extLst>
              <a:ext uri="{FF2B5EF4-FFF2-40B4-BE49-F238E27FC236}">
                <a16:creationId xmlns:a16="http://schemas.microsoft.com/office/drawing/2014/main" id="{6AE9C8D3-B5EA-4D0D-9BF3-40C0A05DFC22}"/>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048805" y="1915912"/>
            <a:ext cx="786787" cy="1112803"/>
          </a:xfrm>
          <a:prstGeom prst="rect">
            <a:avLst/>
          </a:prstGeom>
        </p:spPr>
      </p:pic>
      <p:sp>
        <p:nvSpPr>
          <p:cNvPr id="11" name="TextBox 10">
            <a:extLst>
              <a:ext uri="{FF2B5EF4-FFF2-40B4-BE49-F238E27FC236}">
                <a16:creationId xmlns:a16="http://schemas.microsoft.com/office/drawing/2014/main" id="{C3FCAA35-ED43-424A-9C1D-7D1561AC842B}"/>
              </a:ext>
            </a:extLst>
          </p:cNvPr>
          <p:cNvSpPr txBox="1"/>
          <p:nvPr/>
        </p:nvSpPr>
        <p:spPr>
          <a:xfrm>
            <a:off x="8072204" y="2846196"/>
            <a:ext cx="786787" cy="523220"/>
          </a:xfrm>
          <a:prstGeom prst="rect">
            <a:avLst/>
          </a:prstGeom>
          <a:noFill/>
        </p:spPr>
        <p:txBody>
          <a:bodyPr wrap="square" rtlCol="0">
            <a:spAutoFit/>
          </a:bodyPr>
          <a:lstStyle/>
          <a:p>
            <a:r>
              <a:rPr lang="en-US" sz="1400" dirty="0"/>
              <a:t>SMTP Server</a:t>
            </a:r>
          </a:p>
        </p:txBody>
      </p:sp>
      <p:cxnSp>
        <p:nvCxnSpPr>
          <p:cNvPr id="13" name="Straight Arrow Connector 12">
            <a:extLst>
              <a:ext uri="{FF2B5EF4-FFF2-40B4-BE49-F238E27FC236}">
                <a16:creationId xmlns:a16="http://schemas.microsoft.com/office/drawing/2014/main" id="{44EA581C-B41A-429B-A318-E61DECC966BC}"/>
              </a:ext>
            </a:extLst>
          </p:cNvPr>
          <p:cNvCxnSpPr>
            <a:stCxn id="6" idx="3"/>
            <a:endCxn id="9" idx="1"/>
          </p:cNvCxnSpPr>
          <p:nvPr/>
        </p:nvCxnSpPr>
        <p:spPr>
          <a:xfrm>
            <a:off x="7672303" y="2470886"/>
            <a:ext cx="376502" cy="142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4" name="Picture 13">
            <a:extLst>
              <a:ext uri="{FF2B5EF4-FFF2-40B4-BE49-F238E27FC236}">
                <a16:creationId xmlns:a16="http://schemas.microsoft.com/office/drawing/2014/main" id="{044AAD0A-EFF2-45B6-9B4C-D3DFAD44272B}"/>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669177" y="1955036"/>
            <a:ext cx="786787" cy="1112803"/>
          </a:xfrm>
          <a:prstGeom prst="rect">
            <a:avLst/>
          </a:prstGeom>
        </p:spPr>
      </p:pic>
      <p:sp>
        <p:nvSpPr>
          <p:cNvPr id="15" name="TextBox 14">
            <a:extLst>
              <a:ext uri="{FF2B5EF4-FFF2-40B4-BE49-F238E27FC236}">
                <a16:creationId xmlns:a16="http://schemas.microsoft.com/office/drawing/2014/main" id="{611C66F4-325D-435B-8240-FA6BC2889FAA}"/>
              </a:ext>
            </a:extLst>
          </p:cNvPr>
          <p:cNvSpPr txBox="1"/>
          <p:nvPr/>
        </p:nvSpPr>
        <p:spPr>
          <a:xfrm>
            <a:off x="9828806" y="2916183"/>
            <a:ext cx="786787" cy="307777"/>
          </a:xfrm>
          <a:prstGeom prst="rect">
            <a:avLst/>
          </a:prstGeom>
          <a:noFill/>
        </p:spPr>
        <p:txBody>
          <a:bodyPr wrap="square" rtlCol="0">
            <a:spAutoFit/>
          </a:bodyPr>
          <a:lstStyle/>
          <a:p>
            <a:r>
              <a:rPr lang="en-US" sz="1400" dirty="0"/>
              <a:t>DNS</a:t>
            </a:r>
          </a:p>
        </p:txBody>
      </p:sp>
      <p:cxnSp>
        <p:nvCxnSpPr>
          <p:cNvPr id="16" name="Straight Arrow Connector 15">
            <a:extLst>
              <a:ext uri="{FF2B5EF4-FFF2-40B4-BE49-F238E27FC236}">
                <a16:creationId xmlns:a16="http://schemas.microsoft.com/office/drawing/2014/main" id="{D6DFA0F4-CE59-405C-BF32-7025E4AFC6F1}"/>
              </a:ext>
            </a:extLst>
          </p:cNvPr>
          <p:cNvCxnSpPr>
            <a:cxnSpLocks/>
          </p:cNvCxnSpPr>
          <p:nvPr/>
        </p:nvCxnSpPr>
        <p:spPr>
          <a:xfrm flipV="1">
            <a:off x="8835592" y="2326678"/>
            <a:ext cx="696633" cy="281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1435FF20-5109-4B48-A6EC-C45AE3E9D794}"/>
              </a:ext>
            </a:extLst>
          </p:cNvPr>
          <p:cNvCxnSpPr>
            <a:cxnSpLocks/>
          </p:cNvCxnSpPr>
          <p:nvPr/>
        </p:nvCxnSpPr>
        <p:spPr>
          <a:xfrm flipH="1">
            <a:off x="8835592" y="2593027"/>
            <a:ext cx="696634" cy="4383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9" name="Picture 18">
            <a:extLst>
              <a:ext uri="{FF2B5EF4-FFF2-40B4-BE49-F238E27FC236}">
                <a16:creationId xmlns:a16="http://schemas.microsoft.com/office/drawing/2014/main" id="{11D3FDE8-D94A-4C2C-9AC9-A6F9188160DA}"/>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853260" y="3492527"/>
            <a:ext cx="786787" cy="1112803"/>
          </a:xfrm>
          <a:prstGeom prst="rect">
            <a:avLst/>
          </a:prstGeom>
        </p:spPr>
      </p:pic>
      <p:sp>
        <p:nvSpPr>
          <p:cNvPr id="20" name="TextBox 19">
            <a:extLst>
              <a:ext uri="{FF2B5EF4-FFF2-40B4-BE49-F238E27FC236}">
                <a16:creationId xmlns:a16="http://schemas.microsoft.com/office/drawing/2014/main" id="{1C1C64D7-26F0-4945-9FAF-F221DD1C1114}"/>
              </a:ext>
            </a:extLst>
          </p:cNvPr>
          <p:cNvSpPr txBox="1"/>
          <p:nvPr/>
        </p:nvSpPr>
        <p:spPr>
          <a:xfrm>
            <a:off x="9853260" y="4422038"/>
            <a:ext cx="946176" cy="523220"/>
          </a:xfrm>
          <a:prstGeom prst="rect">
            <a:avLst/>
          </a:prstGeom>
          <a:noFill/>
        </p:spPr>
        <p:txBody>
          <a:bodyPr wrap="square" rtlCol="0">
            <a:spAutoFit/>
          </a:bodyPr>
          <a:lstStyle/>
          <a:p>
            <a:r>
              <a:rPr lang="en-US" sz="1400" dirty="0"/>
              <a:t>Domain Server</a:t>
            </a:r>
          </a:p>
        </p:txBody>
      </p:sp>
      <p:pic>
        <p:nvPicPr>
          <p:cNvPr id="21" name="Picture 20">
            <a:extLst>
              <a:ext uri="{FF2B5EF4-FFF2-40B4-BE49-F238E27FC236}">
                <a16:creationId xmlns:a16="http://schemas.microsoft.com/office/drawing/2014/main" id="{9BF90B43-81B0-405E-93D1-B5CC0F094566}"/>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208104" y="3554543"/>
            <a:ext cx="786787" cy="1112803"/>
          </a:xfrm>
          <a:prstGeom prst="rect">
            <a:avLst/>
          </a:prstGeom>
        </p:spPr>
      </p:pic>
      <p:sp>
        <p:nvSpPr>
          <p:cNvPr id="22" name="TextBox 21">
            <a:extLst>
              <a:ext uri="{FF2B5EF4-FFF2-40B4-BE49-F238E27FC236}">
                <a16:creationId xmlns:a16="http://schemas.microsoft.com/office/drawing/2014/main" id="{EE616259-4B65-4794-9146-AD6C07831468}"/>
              </a:ext>
            </a:extLst>
          </p:cNvPr>
          <p:cNvSpPr txBox="1"/>
          <p:nvPr/>
        </p:nvSpPr>
        <p:spPr>
          <a:xfrm>
            <a:off x="8072204" y="4521962"/>
            <a:ext cx="1105475" cy="523220"/>
          </a:xfrm>
          <a:prstGeom prst="rect">
            <a:avLst/>
          </a:prstGeom>
          <a:noFill/>
        </p:spPr>
        <p:txBody>
          <a:bodyPr wrap="square" rtlCol="0">
            <a:spAutoFit/>
          </a:bodyPr>
          <a:lstStyle/>
          <a:p>
            <a:r>
              <a:rPr lang="en-US" sz="1400" dirty="0"/>
              <a:t>Receiving SMTP Server</a:t>
            </a:r>
          </a:p>
        </p:txBody>
      </p:sp>
      <p:pic>
        <p:nvPicPr>
          <p:cNvPr id="24" name="Picture 23">
            <a:extLst>
              <a:ext uri="{FF2B5EF4-FFF2-40B4-BE49-F238E27FC236}">
                <a16:creationId xmlns:a16="http://schemas.microsoft.com/office/drawing/2014/main" id="{80893067-4D35-4EF5-9429-F375A8C94AA1}"/>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883685" y="3063419"/>
            <a:ext cx="786787" cy="786787"/>
          </a:xfrm>
          <a:prstGeom prst="rect">
            <a:avLst/>
          </a:prstGeom>
        </p:spPr>
      </p:pic>
      <p:cxnSp>
        <p:nvCxnSpPr>
          <p:cNvPr id="25" name="Straight Arrow Connector 24">
            <a:extLst>
              <a:ext uri="{FF2B5EF4-FFF2-40B4-BE49-F238E27FC236}">
                <a16:creationId xmlns:a16="http://schemas.microsoft.com/office/drawing/2014/main" id="{CFCE50D3-9983-4F8E-ABE9-9C560BBA4EFD}"/>
              </a:ext>
            </a:extLst>
          </p:cNvPr>
          <p:cNvCxnSpPr>
            <a:cxnSpLocks/>
          </p:cNvCxnSpPr>
          <p:nvPr/>
        </p:nvCxnSpPr>
        <p:spPr>
          <a:xfrm flipH="1">
            <a:off x="9562086" y="2845743"/>
            <a:ext cx="291174" cy="3387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Straight Arrow Connector 31">
            <a:extLst>
              <a:ext uri="{FF2B5EF4-FFF2-40B4-BE49-F238E27FC236}">
                <a16:creationId xmlns:a16="http://schemas.microsoft.com/office/drawing/2014/main" id="{1C0FADB8-3323-484C-A8B9-28CEB73BD8B2}"/>
              </a:ext>
            </a:extLst>
          </p:cNvPr>
          <p:cNvCxnSpPr>
            <a:cxnSpLocks/>
          </p:cNvCxnSpPr>
          <p:nvPr/>
        </p:nvCxnSpPr>
        <p:spPr>
          <a:xfrm>
            <a:off x="9578047" y="3634041"/>
            <a:ext cx="382305" cy="2233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258A92D8-807A-4B32-91DC-EC18112C87C9}"/>
              </a:ext>
            </a:extLst>
          </p:cNvPr>
          <p:cNvCxnSpPr>
            <a:cxnSpLocks/>
          </p:cNvCxnSpPr>
          <p:nvPr/>
        </p:nvCxnSpPr>
        <p:spPr>
          <a:xfrm flipH="1">
            <a:off x="8994891" y="4185108"/>
            <a:ext cx="854003" cy="6155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8" name="TextBox 37">
            <a:extLst>
              <a:ext uri="{FF2B5EF4-FFF2-40B4-BE49-F238E27FC236}">
                <a16:creationId xmlns:a16="http://schemas.microsoft.com/office/drawing/2014/main" id="{82FEA377-C457-4D68-A5BD-AC2594C93E1D}"/>
              </a:ext>
            </a:extLst>
          </p:cNvPr>
          <p:cNvSpPr txBox="1"/>
          <p:nvPr/>
        </p:nvSpPr>
        <p:spPr>
          <a:xfrm>
            <a:off x="7256238" y="4299700"/>
            <a:ext cx="1313154" cy="261610"/>
          </a:xfrm>
          <a:prstGeom prst="rect">
            <a:avLst/>
          </a:prstGeom>
          <a:noFill/>
        </p:spPr>
        <p:txBody>
          <a:bodyPr wrap="square" rtlCol="0">
            <a:spAutoFit/>
          </a:bodyPr>
          <a:lstStyle/>
          <a:p>
            <a:r>
              <a:rPr lang="en-US" sz="1100" dirty="0"/>
              <a:t>kalrabb@rit.edu</a:t>
            </a:r>
          </a:p>
        </p:txBody>
      </p:sp>
      <p:sp>
        <p:nvSpPr>
          <p:cNvPr id="39" name="TextBox 38">
            <a:extLst>
              <a:ext uri="{FF2B5EF4-FFF2-40B4-BE49-F238E27FC236}">
                <a16:creationId xmlns:a16="http://schemas.microsoft.com/office/drawing/2014/main" id="{D38C6D2B-89A5-4B2C-AFA6-9CF949D25BCA}"/>
              </a:ext>
            </a:extLst>
          </p:cNvPr>
          <p:cNvSpPr txBox="1"/>
          <p:nvPr/>
        </p:nvSpPr>
        <p:spPr>
          <a:xfrm>
            <a:off x="7322311" y="1856372"/>
            <a:ext cx="1313154" cy="261610"/>
          </a:xfrm>
          <a:prstGeom prst="rect">
            <a:avLst/>
          </a:prstGeom>
          <a:noFill/>
        </p:spPr>
        <p:txBody>
          <a:bodyPr wrap="square" rtlCol="0">
            <a:spAutoFit/>
          </a:bodyPr>
          <a:lstStyle/>
          <a:p>
            <a:r>
              <a:rPr lang="en-US" sz="1100" dirty="0"/>
              <a:t>kalrabb@rit.edu</a:t>
            </a:r>
          </a:p>
        </p:txBody>
      </p:sp>
      <p:pic>
        <p:nvPicPr>
          <p:cNvPr id="40" name="Content Placeholder 5">
            <a:extLst>
              <a:ext uri="{FF2B5EF4-FFF2-40B4-BE49-F238E27FC236}">
                <a16:creationId xmlns:a16="http://schemas.microsoft.com/office/drawing/2014/main" id="{3A9DA044-D745-4AE4-A9E8-9CFF3B83C28C}"/>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25541" y="5003414"/>
            <a:ext cx="1038680" cy="976360"/>
          </a:xfrm>
          <a:prstGeom prst="rect">
            <a:avLst/>
          </a:prstGeom>
        </p:spPr>
      </p:pic>
      <p:cxnSp>
        <p:nvCxnSpPr>
          <p:cNvPr id="42" name="Straight Arrow Connector 41">
            <a:extLst>
              <a:ext uri="{FF2B5EF4-FFF2-40B4-BE49-F238E27FC236}">
                <a16:creationId xmlns:a16="http://schemas.microsoft.com/office/drawing/2014/main" id="{BEE3002C-EEE0-4567-B032-997BF19FCD8E}"/>
              </a:ext>
            </a:extLst>
          </p:cNvPr>
          <p:cNvCxnSpPr>
            <a:cxnSpLocks/>
          </p:cNvCxnSpPr>
          <p:nvPr/>
        </p:nvCxnSpPr>
        <p:spPr>
          <a:xfrm flipH="1">
            <a:off x="7569501" y="5120641"/>
            <a:ext cx="714207" cy="2918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4" name="TextBox 43">
            <a:extLst>
              <a:ext uri="{FF2B5EF4-FFF2-40B4-BE49-F238E27FC236}">
                <a16:creationId xmlns:a16="http://schemas.microsoft.com/office/drawing/2014/main" id="{70FA41C5-992E-4021-9C55-841C7704D7C6}"/>
              </a:ext>
            </a:extLst>
          </p:cNvPr>
          <p:cNvSpPr txBox="1"/>
          <p:nvPr/>
        </p:nvSpPr>
        <p:spPr>
          <a:xfrm>
            <a:off x="6615617" y="5793623"/>
            <a:ext cx="1456587" cy="523220"/>
          </a:xfrm>
          <a:prstGeom prst="rect">
            <a:avLst/>
          </a:prstGeom>
          <a:noFill/>
        </p:spPr>
        <p:txBody>
          <a:bodyPr wrap="square" rtlCol="0">
            <a:spAutoFit/>
          </a:bodyPr>
          <a:lstStyle/>
          <a:p>
            <a:r>
              <a:rPr lang="en-US" sz="1400" dirty="0"/>
              <a:t>Pull email: POP or IMAP</a:t>
            </a:r>
          </a:p>
        </p:txBody>
      </p:sp>
    </p:spTree>
    <p:extLst>
      <p:ext uri="{BB962C8B-B14F-4D97-AF65-F5344CB8AC3E}">
        <p14:creationId xmlns:p14="http://schemas.microsoft.com/office/powerpoint/2010/main" val="1850162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14E38-A53F-4D49-B439-6CFB2D31F814}"/>
              </a:ext>
            </a:extLst>
          </p:cNvPr>
          <p:cNvSpPr>
            <a:spLocks noGrp="1"/>
          </p:cNvSpPr>
          <p:nvPr>
            <p:ph type="title"/>
          </p:nvPr>
        </p:nvSpPr>
        <p:spPr/>
        <p:txBody>
          <a:bodyPr/>
          <a:lstStyle/>
          <a:p>
            <a:r>
              <a:rPr lang="en-US" dirty="0"/>
              <a:t>Protocols: Text based</a:t>
            </a:r>
          </a:p>
        </p:txBody>
      </p:sp>
      <p:sp>
        <p:nvSpPr>
          <p:cNvPr id="3" name="Content Placeholder 2">
            <a:extLst>
              <a:ext uri="{FF2B5EF4-FFF2-40B4-BE49-F238E27FC236}">
                <a16:creationId xmlns:a16="http://schemas.microsoft.com/office/drawing/2014/main" id="{43C38869-7F69-4E1F-B883-7F3FE373D479}"/>
              </a:ext>
            </a:extLst>
          </p:cNvPr>
          <p:cNvSpPr>
            <a:spLocks noGrp="1"/>
          </p:cNvSpPr>
          <p:nvPr>
            <p:ph sz="half" idx="1"/>
          </p:nvPr>
        </p:nvSpPr>
        <p:spPr/>
        <p:txBody>
          <a:bodyPr/>
          <a:lstStyle/>
          <a:p>
            <a:r>
              <a:rPr lang="en-US" dirty="0"/>
              <a:t>Basically, open a port, send commands</a:t>
            </a:r>
          </a:p>
          <a:p>
            <a:r>
              <a:rPr lang="en-US" dirty="0"/>
              <a:t>&gt; telnet</a:t>
            </a:r>
          </a:p>
          <a:p>
            <a:r>
              <a:rPr lang="en-US" dirty="0"/>
              <a:t>&gt; open mymailserver.smtp.com 25 //the port</a:t>
            </a:r>
          </a:p>
          <a:p>
            <a:r>
              <a:rPr lang="en-US" dirty="0"/>
              <a:t>&gt; EHLO mydomain.com</a:t>
            </a:r>
          </a:p>
          <a:p>
            <a:r>
              <a:rPr lang="en-US" dirty="0"/>
              <a:t>&gt; MAIL FROM: </a:t>
            </a:r>
            <a:r>
              <a:rPr lang="en-US" dirty="0">
                <a:hlinkClick r:id="rId2"/>
              </a:rPr>
              <a:t>kalrabb@mydomain.com</a:t>
            </a:r>
            <a:endParaRPr lang="en-US" dirty="0"/>
          </a:p>
          <a:p>
            <a:r>
              <a:rPr lang="en-US" dirty="0"/>
              <a:t>&gt; RCPT TO: </a:t>
            </a:r>
            <a:r>
              <a:rPr lang="en-US" dirty="0">
                <a:hlinkClick r:id="rId3"/>
              </a:rPr>
              <a:t>sendto@theirdomain.net</a:t>
            </a:r>
            <a:endParaRPr lang="en-US" dirty="0"/>
          </a:p>
          <a:p>
            <a:r>
              <a:rPr lang="en-US" dirty="0"/>
              <a:t>&gt; DATA &lt;….&gt;</a:t>
            </a:r>
          </a:p>
          <a:p>
            <a:endParaRPr lang="en-US" dirty="0"/>
          </a:p>
        </p:txBody>
      </p:sp>
      <p:sp>
        <p:nvSpPr>
          <p:cNvPr id="4" name="Content Placeholder 3">
            <a:extLst>
              <a:ext uri="{FF2B5EF4-FFF2-40B4-BE49-F238E27FC236}">
                <a16:creationId xmlns:a16="http://schemas.microsoft.com/office/drawing/2014/main" id="{13C775DE-09AC-444D-B58A-736C22584A08}"/>
              </a:ext>
            </a:extLst>
          </p:cNvPr>
          <p:cNvSpPr>
            <a:spLocks noGrp="1"/>
          </p:cNvSpPr>
          <p:nvPr>
            <p:ph sz="half" idx="2"/>
          </p:nvPr>
        </p:nvSpPr>
        <p:spPr/>
        <p:txBody>
          <a:bodyPr/>
          <a:lstStyle/>
          <a:p>
            <a:r>
              <a:rPr lang="en-US" dirty="0">
                <a:hlinkClick r:id="rId4"/>
              </a:rPr>
              <a:t>https://docs.microsoft.com/en-us/Exchange/mail-flow/test-smtp-with-telnet?view=exchserver-2019</a:t>
            </a:r>
            <a:endParaRPr lang="en-US" dirty="0"/>
          </a:p>
        </p:txBody>
      </p:sp>
    </p:spTree>
    <p:extLst>
      <p:ext uri="{BB962C8B-B14F-4D97-AF65-F5344CB8AC3E}">
        <p14:creationId xmlns:p14="http://schemas.microsoft.com/office/powerpoint/2010/main" val="1037689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1DE974-94A8-4908-B49A-3F40720837E0}"/>
              </a:ext>
            </a:extLst>
          </p:cNvPr>
          <p:cNvSpPr>
            <a:spLocks noGrp="1"/>
          </p:cNvSpPr>
          <p:nvPr>
            <p:ph type="title"/>
          </p:nvPr>
        </p:nvSpPr>
        <p:spPr/>
        <p:txBody>
          <a:bodyPr/>
          <a:lstStyle/>
          <a:p>
            <a:r>
              <a:rPr lang="en-US" dirty="0"/>
              <a:t>With RIT server</a:t>
            </a:r>
          </a:p>
        </p:txBody>
      </p:sp>
      <p:sp>
        <p:nvSpPr>
          <p:cNvPr id="6" name="Content Placeholder 5">
            <a:extLst>
              <a:ext uri="{FF2B5EF4-FFF2-40B4-BE49-F238E27FC236}">
                <a16:creationId xmlns:a16="http://schemas.microsoft.com/office/drawing/2014/main" id="{19EF307A-E314-46BA-A273-CFB198417FBB}"/>
              </a:ext>
            </a:extLst>
          </p:cNvPr>
          <p:cNvSpPr>
            <a:spLocks noGrp="1"/>
          </p:cNvSpPr>
          <p:nvPr>
            <p:ph idx="1"/>
          </p:nvPr>
        </p:nvSpPr>
        <p:spPr>
          <a:xfrm>
            <a:off x="1097280" y="1981000"/>
            <a:ext cx="10058400" cy="4197964"/>
          </a:xfrm>
        </p:spPr>
        <p:txBody>
          <a:bodyPr>
            <a:normAutofit/>
          </a:bodyPr>
          <a:lstStyle/>
          <a:p>
            <a:pPr>
              <a:spcBef>
                <a:spcPts val="100"/>
              </a:spcBef>
              <a:spcAft>
                <a:spcPts val="100"/>
              </a:spcAft>
            </a:pPr>
            <a:r>
              <a:rPr lang="en-US" dirty="0"/>
              <a:t>RITs mail relay for SMTP is smtp-server.rit.edu</a:t>
            </a:r>
          </a:p>
          <a:p>
            <a:pPr>
              <a:spcBef>
                <a:spcPts val="100"/>
              </a:spcBef>
              <a:spcAft>
                <a:spcPts val="100"/>
              </a:spcAft>
            </a:pPr>
            <a:endParaRPr lang="en-US" dirty="0"/>
          </a:p>
          <a:p>
            <a:pPr>
              <a:spcBef>
                <a:spcPts val="100"/>
              </a:spcBef>
              <a:spcAft>
                <a:spcPts val="100"/>
              </a:spcAft>
            </a:pPr>
            <a:r>
              <a:rPr lang="en-US" dirty="0"/>
              <a:t>Can use HELO or EHLO</a:t>
            </a:r>
          </a:p>
          <a:p>
            <a:pPr>
              <a:spcBef>
                <a:spcPts val="100"/>
              </a:spcBef>
              <a:spcAft>
                <a:spcPts val="100"/>
              </a:spcAft>
            </a:pPr>
            <a:endParaRPr lang="en-US" dirty="0"/>
          </a:p>
          <a:p>
            <a:pPr>
              <a:spcBef>
                <a:spcPts val="100"/>
              </a:spcBef>
              <a:spcAft>
                <a:spcPts val="100"/>
              </a:spcAft>
            </a:pPr>
            <a:r>
              <a:rPr lang="en-US" dirty="0"/>
              <a:t>Need to be within RIT network when using it</a:t>
            </a:r>
          </a:p>
          <a:p>
            <a:pPr>
              <a:spcBef>
                <a:spcPts val="100"/>
              </a:spcBef>
              <a:spcAft>
                <a:spcPts val="100"/>
              </a:spcAft>
            </a:pPr>
            <a:endParaRPr lang="en-US" dirty="0"/>
          </a:p>
          <a:p>
            <a:pPr>
              <a:spcBef>
                <a:spcPts val="100"/>
              </a:spcBef>
              <a:spcAft>
                <a:spcPts val="100"/>
              </a:spcAft>
            </a:pPr>
            <a:r>
              <a:rPr lang="en-US" dirty="0"/>
              <a:t>Only accepts RIT email senders (?)</a:t>
            </a:r>
          </a:p>
          <a:p>
            <a:pPr>
              <a:spcBef>
                <a:spcPts val="100"/>
              </a:spcBef>
              <a:spcAft>
                <a:spcPts val="100"/>
              </a:spcAft>
            </a:pPr>
            <a:endParaRPr lang="en-US" dirty="0"/>
          </a:p>
          <a:p>
            <a:pPr>
              <a:spcBef>
                <a:spcPts val="100"/>
              </a:spcBef>
              <a:spcAft>
                <a:spcPts val="100"/>
              </a:spcAft>
            </a:pPr>
            <a:r>
              <a:rPr lang="en-US" dirty="0"/>
              <a:t>Different SMTP servers have different rules for sequence of commands, authentication rules and controls around who can use them</a:t>
            </a:r>
          </a:p>
        </p:txBody>
      </p:sp>
    </p:spTree>
    <p:extLst>
      <p:ext uri="{BB962C8B-B14F-4D97-AF65-F5344CB8AC3E}">
        <p14:creationId xmlns:p14="http://schemas.microsoft.com/office/powerpoint/2010/main" val="1910653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1DE974-94A8-4908-B49A-3F40720837E0}"/>
              </a:ext>
            </a:extLst>
          </p:cNvPr>
          <p:cNvSpPr>
            <a:spLocks noGrp="1"/>
          </p:cNvSpPr>
          <p:nvPr>
            <p:ph type="title"/>
          </p:nvPr>
        </p:nvSpPr>
        <p:spPr/>
        <p:txBody>
          <a:bodyPr/>
          <a:lstStyle/>
          <a:p>
            <a:r>
              <a:rPr lang="en-US"/>
              <a:t>With smtp-server.</a:t>
            </a:r>
            <a:r>
              <a:rPr lang="en-US" dirty="0"/>
              <a:t>rit.edu</a:t>
            </a:r>
          </a:p>
        </p:txBody>
      </p:sp>
      <p:sp>
        <p:nvSpPr>
          <p:cNvPr id="6" name="Content Placeholder 5">
            <a:extLst>
              <a:ext uri="{FF2B5EF4-FFF2-40B4-BE49-F238E27FC236}">
                <a16:creationId xmlns:a16="http://schemas.microsoft.com/office/drawing/2014/main" id="{19EF307A-E314-46BA-A273-CFB198417FBB}"/>
              </a:ext>
            </a:extLst>
          </p:cNvPr>
          <p:cNvSpPr>
            <a:spLocks noGrp="1"/>
          </p:cNvSpPr>
          <p:nvPr>
            <p:ph idx="1"/>
          </p:nvPr>
        </p:nvSpPr>
        <p:spPr>
          <a:xfrm>
            <a:off x="1097280" y="1981000"/>
            <a:ext cx="10058400" cy="4197964"/>
          </a:xfrm>
        </p:spPr>
        <p:txBody>
          <a:bodyPr>
            <a:normAutofit fontScale="70000" lnSpcReduction="20000"/>
          </a:bodyPr>
          <a:lstStyle/>
          <a:p>
            <a:pPr>
              <a:spcBef>
                <a:spcPts val="100"/>
              </a:spcBef>
              <a:spcAft>
                <a:spcPts val="100"/>
              </a:spcAft>
            </a:pPr>
            <a:endParaRPr lang="en-US" dirty="0"/>
          </a:p>
          <a:p>
            <a:pPr>
              <a:spcBef>
                <a:spcPts val="100"/>
              </a:spcBef>
              <a:spcAft>
                <a:spcPts val="100"/>
              </a:spcAft>
            </a:pPr>
            <a:r>
              <a:rPr lang="en-US" b="1" dirty="0">
                <a:latin typeface="Courier New" panose="02070309020205020404" pitchFamily="49" charset="0"/>
                <a:cs typeface="Courier New" panose="02070309020205020404" pitchFamily="49" charset="0"/>
              </a:rPr>
              <a:t>$ telnet smtp-server.rit.edu 25</a:t>
            </a:r>
          </a:p>
          <a:p>
            <a:pPr>
              <a:spcBef>
                <a:spcPts val="100"/>
              </a:spcBef>
              <a:spcAft>
                <a:spcPts val="100"/>
              </a:spcAft>
            </a:pPr>
            <a:r>
              <a:rPr lang="en-US" dirty="0">
                <a:latin typeface="Courier New" panose="02070309020205020404" pitchFamily="49" charset="0"/>
                <a:cs typeface="Courier New" panose="02070309020205020404" pitchFamily="49" charset="0"/>
              </a:rPr>
              <a:t>Trying 129.21.1.100...</a:t>
            </a:r>
          </a:p>
          <a:p>
            <a:pPr>
              <a:spcBef>
                <a:spcPts val="100"/>
              </a:spcBef>
              <a:spcAft>
                <a:spcPts val="100"/>
              </a:spcAft>
            </a:pPr>
            <a:r>
              <a:rPr lang="en-US" dirty="0">
                <a:latin typeface="Courier New" panose="02070309020205020404" pitchFamily="49" charset="0"/>
                <a:cs typeface="Courier New" panose="02070309020205020404" pitchFamily="49" charset="0"/>
              </a:rPr>
              <a:t>Connected to smtp-server.rit.edu.</a:t>
            </a:r>
          </a:p>
          <a:p>
            <a:pPr>
              <a:spcBef>
                <a:spcPts val="100"/>
              </a:spcBef>
              <a:spcAft>
                <a:spcPts val="100"/>
              </a:spcAft>
            </a:pPr>
            <a:r>
              <a:rPr lang="en-US" dirty="0">
                <a:latin typeface="Courier New" panose="02070309020205020404" pitchFamily="49" charset="0"/>
                <a:cs typeface="Courier New" panose="02070309020205020404" pitchFamily="49" charset="0"/>
              </a:rPr>
              <a:t>Escape character is '^]'.</a:t>
            </a:r>
          </a:p>
          <a:p>
            <a:pPr>
              <a:spcBef>
                <a:spcPts val="100"/>
              </a:spcBef>
              <a:spcAft>
                <a:spcPts val="100"/>
              </a:spcAft>
            </a:pPr>
            <a:r>
              <a:rPr lang="en-US" dirty="0">
                <a:latin typeface="Courier New" panose="02070309020205020404" pitchFamily="49" charset="0"/>
                <a:cs typeface="Courier New" panose="02070309020205020404" pitchFamily="49" charset="0"/>
              </a:rPr>
              <a:t>220 *************************</a:t>
            </a:r>
          </a:p>
          <a:p>
            <a:pPr>
              <a:spcBef>
                <a:spcPts val="100"/>
              </a:spcBef>
              <a:spcAft>
                <a:spcPts val="100"/>
              </a:spcAft>
            </a:pPr>
            <a:r>
              <a:rPr lang="en-US" b="1" dirty="0">
                <a:latin typeface="Courier New" panose="02070309020205020404" pitchFamily="49" charset="0"/>
                <a:cs typeface="Courier New" panose="02070309020205020404" pitchFamily="49" charset="0"/>
              </a:rPr>
              <a:t>HELO</a:t>
            </a:r>
          </a:p>
          <a:p>
            <a:pPr>
              <a:spcBef>
                <a:spcPts val="100"/>
              </a:spcBef>
              <a:spcAft>
                <a:spcPts val="100"/>
              </a:spcAft>
            </a:pPr>
            <a:r>
              <a:rPr lang="en-US" dirty="0">
                <a:latin typeface="Courier New" panose="02070309020205020404" pitchFamily="49" charset="0"/>
                <a:cs typeface="Courier New" panose="02070309020205020404" pitchFamily="49" charset="0"/>
              </a:rPr>
              <a:t>250 smtp-server.rit.edu</a:t>
            </a:r>
          </a:p>
          <a:p>
            <a:pPr>
              <a:spcBef>
                <a:spcPts val="100"/>
              </a:spcBef>
              <a:spcAft>
                <a:spcPts val="100"/>
              </a:spcAft>
            </a:pPr>
            <a:r>
              <a:rPr lang="en-US" b="1" dirty="0">
                <a:latin typeface="Courier New" panose="02070309020205020404" pitchFamily="49" charset="0"/>
                <a:cs typeface="Courier New" panose="02070309020205020404" pitchFamily="49" charset="0"/>
              </a:rPr>
              <a:t>MAIL FROM: wksvse@rit.edu</a:t>
            </a:r>
          </a:p>
          <a:p>
            <a:pPr>
              <a:spcBef>
                <a:spcPts val="100"/>
              </a:spcBef>
              <a:spcAft>
                <a:spcPts val="100"/>
              </a:spcAft>
            </a:pPr>
            <a:r>
              <a:rPr lang="en-US" dirty="0">
                <a:latin typeface="Courier New" panose="02070309020205020404" pitchFamily="49" charset="0"/>
                <a:cs typeface="Courier New" panose="02070309020205020404" pitchFamily="49" charset="0"/>
              </a:rPr>
              <a:t>250 sender &lt;wksvse@rit.edu&gt; ok</a:t>
            </a:r>
          </a:p>
          <a:p>
            <a:pPr>
              <a:spcBef>
                <a:spcPts val="100"/>
              </a:spcBef>
              <a:spcAft>
                <a:spcPts val="100"/>
              </a:spcAft>
            </a:pPr>
            <a:r>
              <a:rPr lang="en-US" b="1" dirty="0">
                <a:latin typeface="Courier New" panose="02070309020205020404" pitchFamily="49" charset="0"/>
                <a:cs typeface="Courier New" panose="02070309020205020404" pitchFamily="49" charset="0"/>
              </a:rPr>
              <a:t>RCPT TO: wksvse@rit.edu</a:t>
            </a:r>
          </a:p>
          <a:p>
            <a:pPr>
              <a:spcBef>
                <a:spcPts val="100"/>
              </a:spcBef>
              <a:spcAft>
                <a:spcPts val="100"/>
              </a:spcAft>
            </a:pPr>
            <a:r>
              <a:rPr lang="en-US" dirty="0">
                <a:latin typeface="Courier New" panose="02070309020205020404" pitchFamily="49" charset="0"/>
                <a:cs typeface="Courier New" panose="02070309020205020404" pitchFamily="49" charset="0"/>
              </a:rPr>
              <a:t>250 recipient &lt;wksvse@rit.edu&gt; ok</a:t>
            </a:r>
          </a:p>
          <a:p>
            <a:pPr>
              <a:spcBef>
                <a:spcPts val="100"/>
              </a:spcBef>
              <a:spcAft>
                <a:spcPts val="100"/>
              </a:spcAft>
            </a:pPr>
            <a:r>
              <a:rPr lang="en-US" b="1" dirty="0">
                <a:latin typeface="Courier New" panose="02070309020205020404" pitchFamily="49" charset="0"/>
                <a:cs typeface="Courier New" panose="02070309020205020404" pitchFamily="49" charset="0"/>
              </a:rPr>
              <a:t>DATA</a:t>
            </a:r>
          </a:p>
          <a:p>
            <a:pPr>
              <a:spcBef>
                <a:spcPts val="100"/>
              </a:spcBef>
              <a:spcAft>
                <a:spcPts val="100"/>
              </a:spcAft>
            </a:pPr>
            <a:r>
              <a:rPr lang="en-US" dirty="0">
                <a:latin typeface="Courier New" panose="02070309020205020404" pitchFamily="49" charset="0"/>
                <a:cs typeface="Courier New" panose="02070309020205020404" pitchFamily="49" charset="0"/>
              </a:rPr>
              <a:t>354 go ahead</a:t>
            </a:r>
            <a:endParaRPr lang="en-US" b="1" dirty="0">
              <a:latin typeface="Courier New" panose="02070309020205020404" pitchFamily="49" charset="0"/>
              <a:cs typeface="Courier New" panose="02070309020205020404" pitchFamily="49" charset="0"/>
            </a:endParaRPr>
          </a:p>
          <a:p>
            <a:pPr>
              <a:spcBef>
                <a:spcPts val="100"/>
              </a:spcBef>
              <a:spcAft>
                <a:spcPts val="100"/>
              </a:spcAft>
            </a:pPr>
            <a:r>
              <a:rPr lang="en-US" dirty="0">
                <a:latin typeface="Courier New" panose="02070309020205020404" pitchFamily="49" charset="0"/>
                <a:cs typeface="Courier New" panose="02070309020205020404" pitchFamily="49" charset="0"/>
              </a:rPr>
              <a:t>Subject: Test Email</a:t>
            </a:r>
          </a:p>
          <a:p>
            <a:pPr>
              <a:spcBef>
                <a:spcPts val="100"/>
              </a:spcBef>
              <a:spcAft>
                <a:spcPts val="100"/>
              </a:spcAft>
            </a:pPr>
            <a:endParaRPr lang="en-US" dirty="0">
              <a:latin typeface="Courier New" panose="02070309020205020404" pitchFamily="49" charset="0"/>
              <a:cs typeface="Courier New" panose="02070309020205020404" pitchFamily="49" charset="0"/>
            </a:endParaRPr>
          </a:p>
          <a:p>
            <a:pPr>
              <a:spcBef>
                <a:spcPts val="100"/>
              </a:spcBef>
              <a:spcAft>
                <a:spcPts val="100"/>
              </a:spcAft>
            </a:pPr>
            <a:r>
              <a:rPr lang="en-US" dirty="0">
                <a:latin typeface="Courier New" panose="02070309020205020404" pitchFamily="49" charset="0"/>
                <a:cs typeface="Courier New" panose="02070309020205020404" pitchFamily="49" charset="0"/>
              </a:rPr>
              <a:t>This is the body of the email.</a:t>
            </a:r>
          </a:p>
          <a:p>
            <a:pPr>
              <a:spcBef>
                <a:spcPts val="100"/>
              </a:spcBef>
              <a:spcAft>
                <a:spcPts val="100"/>
              </a:spcAft>
            </a:pPr>
            <a:r>
              <a:rPr lang="en-US" dirty="0">
                <a:latin typeface="Courier New" panose="02070309020205020404" pitchFamily="49" charset="0"/>
                <a:cs typeface="Courier New" panose="02070309020205020404" pitchFamily="49" charset="0"/>
              </a:rPr>
              <a:t>This is a second line in the body of the email.</a:t>
            </a:r>
          </a:p>
          <a:p>
            <a:pPr>
              <a:spcBef>
                <a:spcPts val="100"/>
              </a:spcBef>
              <a:spcAft>
                <a:spcPts val="100"/>
              </a:spcAft>
            </a:pPr>
            <a:r>
              <a:rPr lang="en-US" dirty="0">
                <a:latin typeface="Courier New" panose="02070309020205020404" pitchFamily="49" charset="0"/>
                <a:cs typeface="Courier New" panose="02070309020205020404" pitchFamily="49" charset="0"/>
              </a:rPr>
              <a:t>.</a:t>
            </a:r>
          </a:p>
          <a:p>
            <a:pPr>
              <a:spcBef>
                <a:spcPts val="100"/>
              </a:spcBef>
              <a:spcAft>
                <a:spcPts val="100"/>
              </a:spcAft>
            </a:pPr>
            <a:r>
              <a:rPr lang="en-US" dirty="0">
                <a:latin typeface="Courier New" panose="02070309020205020404" pitchFamily="49" charset="0"/>
                <a:cs typeface="Courier New" panose="02070309020205020404" pitchFamily="49" charset="0"/>
              </a:rPr>
              <a:t>250 ok:  Message 147214628 accepted</a:t>
            </a:r>
          </a:p>
          <a:p>
            <a:pPr>
              <a:spcBef>
                <a:spcPts val="100"/>
              </a:spcBef>
              <a:spcAft>
                <a:spcPts val="100"/>
              </a:spcAft>
            </a:pPr>
            <a:r>
              <a:rPr lang="en-US" b="1" dirty="0">
                <a:latin typeface="Courier New" panose="02070309020205020404" pitchFamily="49" charset="0"/>
                <a:cs typeface="Courier New" panose="02070309020205020404" pitchFamily="49" charset="0"/>
              </a:rPr>
              <a:t>QUIT</a:t>
            </a:r>
          </a:p>
          <a:p>
            <a:pPr>
              <a:spcBef>
                <a:spcPts val="100"/>
              </a:spcBef>
              <a:spcAft>
                <a:spcPts val="100"/>
              </a:spcAft>
            </a:pPr>
            <a:r>
              <a:rPr lang="en-US" dirty="0">
                <a:latin typeface="Courier New" panose="02070309020205020404" pitchFamily="49" charset="0"/>
                <a:cs typeface="Courier New" panose="02070309020205020404" pitchFamily="49" charset="0"/>
              </a:rPr>
              <a:t>221 smtp-server.rit.edu</a:t>
            </a:r>
          </a:p>
          <a:p>
            <a:pPr>
              <a:spcBef>
                <a:spcPts val="100"/>
              </a:spcBef>
              <a:spcAft>
                <a:spcPts val="100"/>
              </a:spcAft>
            </a:pPr>
            <a:r>
              <a:rPr lang="en-US" dirty="0">
                <a:latin typeface="Courier New" panose="02070309020205020404" pitchFamily="49" charset="0"/>
                <a:cs typeface="Courier New" panose="02070309020205020404" pitchFamily="49" charset="0"/>
              </a:rPr>
              <a:t>Connection closed by foreign host.</a:t>
            </a:r>
            <a:endParaRPr lang="en-US" dirty="0"/>
          </a:p>
        </p:txBody>
      </p:sp>
      <p:pic>
        <p:nvPicPr>
          <p:cNvPr id="3" name="Picture 2">
            <a:extLst>
              <a:ext uri="{FF2B5EF4-FFF2-40B4-BE49-F238E27FC236}">
                <a16:creationId xmlns:a16="http://schemas.microsoft.com/office/drawing/2014/main" id="{B70A58A3-84AB-3C2F-AA6B-1EDD3D6A0280}"/>
              </a:ext>
            </a:extLst>
          </p:cNvPr>
          <p:cNvPicPr>
            <a:picLocks noChangeAspect="1"/>
          </p:cNvPicPr>
          <p:nvPr/>
        </p:nvPicPr>
        <p:blipFill>
          <a:blip r:embed="rId3"/>
          <a:stretch>
            <a:fillRect/>
          </a:stretch>
        </p:blipFill>
        <p:spPr>
          <a:xfrm>
            <a:off x="5609771" y="1981000"/>
            <a:ext cx="6239691" cy="1759533"/>
          </a:xfrm>
          <a:prstGeom prst="rect">
            <a:avLst/>
          </a:prstGeom>
          <a:ln>
            <a:solidFill>
              <a:schemeClr val="accent1"/>
            </a:solidFill>
          </a:ln>
        </p:spPr>
      </p:pic>
    </p:spTree>
    <p:extLst>
      <p:ext uri="{BB962C8B-B14F-4D97-AF65-F5344CB8AC3E}">
        <p14:creationId xmlns:p14="http://schemas.microsoft.com/office/powerpoint/2010/main" val="1738001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682B0-46D6-4CB6-9E42-B041E173DA16}"/>
              </a:ext>
            </a:extLst>
          </p:cNvPr>
          <p:cNvSpPr>
            <a:spLocks noGrp="1"/>
          </p:cNvSpPr>
          <p:nvPr>
            <p:ph type="title"/>
          </p:nvPr>
        </p:nvSpPr>
        <p:spPr/>
        <p:txBody>
          <a:bodyPr/>
          <a:lstStyle/>
          <a:p>
            <a:r>
              <a:rPr lang="en-US" dirty="0"/>
              <a:t>Other notes</a:t>
            </a:r>
          </a:p>
        </p:txBody>
      </p:sp>
      <p:sp>
        <p:nvSpPr>
          <p:cNvPr id="3" name="Content Placeholder 2">
            <a:extLst>
              <a:ext uri="{FF2B5EF4-FFF2-40B4-BE49-F238E27FC236}">
                <a16:creationId xmlns:a16="http://schemas.microsoft.com/office/drawing/2014/main" id="{9A187C52-325A-486A-B6F3-819F9124AA7C}"/>
              </a:ext>
            </a:extLst>
          </p:cNvPr>
          <p:cNvSpPr>
            <a:spLocks noGrp="1"/>
          </p:cNvSpPr>
          <p:nvPr>
            <p:ph idx="1"/>
          </p:nvPr>
        </p:nvSpPr>
        <p:spPr/>
        <p:txBody>
          <a:bodyPr/>
          <a:lstStyle/>
          <a:p>
            <a:r>
              <a:rPr lang="en-US" dirty="0"/>
              <a:t>Email was (like most of the internet), first conceived with simple text data in mind.</a:t>
            </a:r>
          </a:p>
          <a:p>
            <a:r>
              <a:rPr lang="en-US" dirty="0"/>
              <a:t>This was soon found to be inadequate</a:t>
            </a:r>
          </a:p>
          <a:p>
            <a:r>
              <a:rPr lang="en-US" dirty="0"/>
              <a:t> “</a:t>
            </a:r>
            <a:r>
              <a:rPr lang="en-US" sz="1600" dirty="0"/>
              <a:t>One of the notable limitations of RFC 821/822 based mail systems is the fact that they limit the contents of electronic mail messages to relatively short lines …</a:t>
            </a:r>
            <a:r>
              <a:rPr lang="en-US" dirty="0"/>
              <a:t>” (from MIME RFC </a:t>
            </a:r>
            <a:r>
              <a:rPr lang="en-US" dirty="0">
                <a:hlinkClick r:id="rId2"/>
              </a:rPr>
              <a:t>https://tools.ietf.org/html/rfc2045</a:t>
            </a:r>
            <a:r>
              <a:rPr lang="en-US" dirty="0"/>
              <a:t>)</a:t>
            </a:r>
          </a:p>
          <a:p>
            <a:r>
              <a:rPr lang="en-US" dirty="0"/>
              <a:t>MIME (Multi-part Internet Mail Extensions) allows encoding non-textual data (e.g. binary) and large data sets in multiple segments)</a:t>
            </a:r>
          </a:p>
          <a:p>
            <a:r>
              <a:rPr lang="en-US" dirty="0"/>
              <a:t>This is what enables attachments and even though it was designed for email, this is extensively used in HTTP data/ file transfers!</a:t>
            </a:r>
          </a:p>
          <a:p>
            <a:pPr marL="514350" indent="-173038">
              <a:buFont typeface="Wingdings" panose="05000000000000000000" pitchFamily="2" charset="2"/>
              <a:buChar char="§"/>
            </a:pPr>
            <a:r>
              <a:rPr lang="en-US"/>
              <a:t>Wherever </a:t>
            </a:r>
            <a:r>
              <a:rPr lang="en-US" dirty="0"/>
              <a:t>you see ‘content-type’ … this is from MIME!</a:t>
            </a:r>
          </a:p>
          <a:p>
            <a:pPr marL="514350" indent="-204788">
              <a:buFont typeface="Wingdings" panose="05000000000000000000" pitchFamily="2" charset="2"/>
              <a:buChar char="§"/>
            </a:pPr>
            <a:r>
              <a:rPr lang="en-US" dirty="0"/>
              <a:t>We will see more of this during the main Project</a:t>
            </a:r>
          </a:p>
        </p:txBody>
      </p:sp>
    </p:spTree>
    <p:extLst>
      <p:ext uri="{BB962C8B-B14F-4D97-AF65-F5344CB8AC3E}">
        <p14:creationId xmlns:p14="http://schemas.microsoft.com/office/powerpoint/2010/main" val="1740702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46F29-5155-4953-AD34-E5C8C98A5211}"/>
              </a:ext>
            </a:extLst>
          </p:cNvPr>
          <p:cNvSpPr>
            <a:spLocks noGrp="1"/>
          </p:cNvSpPr>
          <p:nvPr>
            <p:ph type="title"/>
          </p:nvPr>
        </p:nvSpPr>
        <p:spPr/>
        <p:txBody>
          <a:bodyPr/>
          <a:lstStyle/>
          <a:p>
            <a:r>
              <a:rPr lang="en-US" dirty="0"/>
              <a:t>Exploring Network Protocols</a:t>
            </a:r>
          </a:p>
        </p:txBody>
      </p:sp>
      <p:sp>
        <p:nvSpPr>
          <p:cNvPr id="3" name="Content Placeholder 2">
            <a:extLst>
              <a:ext uri="{FF2B5EF4-FFF2-40B4-BE49-F238E27FC236}">
                <a16:creationId xmlns:a16="http://schemas.microsoft.com/office/drawing/2014/main" id="{2981DF72-0273-43CF-94B4-65C72941834C}"/>
              </a:ext>
            </a:extLst>
          </p:cNvPr>
          <p:cNvSpPr>
            <a:spLocks noGrp="1"/>
          </p:cNvSpPr>
          <p:nvPr>
            <p:ph idx="1"/>
          </p:nvPr>
        </p:nvSpPr>
        <p:spPr/>
        <p:txBody>
          <a:bodyPr>
            <a:normAutofit lnSpcReduction="10000"/>
          </a:bodyPr>
          <a:lstStyle/>
          <a:p>
            <a:r>
              <a:rPr lang="en-US" dirty="0"/>
              <a:t>Assignment:</a:t>
            </a:r>
          </a:p>
          <a:p>
            <a:r>
              <a:rPr lang="en-US" dirty="0"/>
              <a:t>- Using telnet command line, you will connect to and send email via SMTP </a:t>
            </a:r>
            <a:br>
              <a:rPr lang="en-US" dirty="0"/>
            </a:br>
            <a:r>
              <a:rPr lang="en-US" dirty="0"/>
              <a:t>  (use smtp-server.rit.edu)</a:t>
            </a:r>
          </a:p>
          <a:p>
            <a:r>
              <a:rPr lang="en-US" dirty="0"/>
              <a:t>- Using telnet command line, you will connect to and send a file via FTP (</a:t>
            </a:r>
            <a:r>
              <a:rPr lang="en-US" dirty="0">
                <a:hlinkClick r:id="rId2"/>
              </a:rPr>
              <a:t>https://docs.microsoft.com/en-us/windows-server/administration/windows-commands/ftp#:~:text=The%20ftp%20command-line%20parameters%20are%20case-sensitive.%20This%20command,sub-environment%20in%20which%20you%20can%20use%20ftp%20commands.</a:t>
            </a:r>
            <a:r>
              <a:rPr lang="en-US" dirty="0"/>
              <a:t>)</a:t>
            </a:r>
          </a:p>
          <a:p>
            <a:endParaRPr lang="en-US" dirty="0"/>
          </a:p>
          <a:p>
            <a:r>
              <a:rPr lang="en-US" dirty="0"/>
              <a:t>Using FTP to seappserver3.rit.edu, switch to the section_1 directory and upload a text file containing your smtp command history for sending an email.  Use the following username/password combination:</a:t>
            </a:r>
          </a:p>
          <a:p>
            <a:pPr marL="201168" lvl="1" indent="0">
              <a:buNone/>
            </a:pPr>
            <a:r>
              <a:rPr lang="en-US" dirty="0"/>
              <a:t> </a:t>
            </a:r>
            <a:r>
              <a:rPr lang="en-US" dirty="0" err="1"/>
              <a:t>ftp_activity</a:t>
            </a:r>
            <a:r>
              <a:rPr lang="en-US" dirty="0"/>
              <a:t>/</a:t>
            </a:r>
            <a:r>
              <a:rPr lang="en-US" dirty="0" err="1"/>
              <a:t>ftp_activity_password</a:t>
            </a:r>
            <a:endParaRPr lang="en-US" dirty="0"/>
          </a:p>
        </p:txBody>
      </p:sp>
    </p:spTree>
    <p:extLst>
      <p:ext uri="{BB962C8B-B14F-4D97-AF65-F5344CB8AC3E}">
        <p14:creationId xmlns:p14="http://schemas.microsoft.com/office/powerpoint/2010/main" val="951676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DC7E4-5065-4E03-B855-80A0EDDADAB3}"/>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7C09E375-2138-4AE4-AE1A-3DB364644B8A}"/>
              </a:ext>
            </a:extLst>
          </p:cNvPr>
          <p:cNvSpPr>
            <a:spLocks noGrp="1"/>
          </p:cNvSpPr>
          <p:nvPr>
            <p:ph idx="1"/>
          </p:nvPr>
        </p:nvSpPr>
        <p:spPr/>
        <p:txBody>
          <a:bodyPr/>
          <a:lstStyle/>
          <a:p>
            <a:r>
              <a:rPr lang="en-US" dirty="0"/>
              <a:t>The purpose of this session is NOT to make you network engineers</a:t>
            </a:r>
          </a:p>
          <a:p>
            <a:r>
              <a:rPr lang="en-US" dirty="0"/>
              <a:t>We will look briefly at networks, structures of networks and a little bit at protocols</a:t>
            </a:r>
          </a:p>
          <a:p>
            <a:r>
              <a:rPr lang="en-US" dirty="0"/>
              <a:t>The goal is mainly to give you an overview, with enough understanding to comprehend how it affects architecture and design</a:t>
            </a:r>
          </a:p>
          <a:p>
            <a:endParaRPr lang="en-US" dirty="0"/>
          </a:p>
        </p:txBody>
      </p:sp>
    </p:spTree>
    <p:extLst>
      <p:ext uri="{BB962C8B-B14F-4D97-AF65-F5344CB8AC3E}">
        <p14:creationId xmlns:p14="http://schemas.microsoft.com/office/powerpoint/2010/main" val="172860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D148E-F8B0-445A-89F4-539D48483C4D}"/>
              </a:ext>
            </a:extLst>
          </p:cNvPr>
          <p:cNvSpPr>
            <a:spLocks noGrp="1"/>
          </p:cNvSpPr>
          <p:nvPr>
            <p:ph type="title"/>
          </p:nvPr>
        </p:nvSpPr>
        <p:spPr/>
        <p:txBody>
          <a:bodyPr/>
          <a:lstStyle/>
          <a:p>
            <a:r>
              <a:rPr lang="en-US" dirty="0"/>
              <a:t>The story so far …</a:t>
            </a:r>
          </a:p>
        </p:txBody>
      </p:sp>
      <p:sp>
        <p:nvSpPr>
          <p:cNvPr id="3" name="Content Placeholder 2">
            <a:extLst>
              <a:ext uri="{FF2B5EF4-FFF2-40B4-BE49-F238E27FC236}">
                <a16:creationId xmlns:a16="http://schemas.microsoft.com/office/drawing/2014/main" id="{BCB323E2-243F-4C05-B637-7662408C332F}"/>
              </a:ext>
            </a:extLst>
          </p:cNvPr>
          <p:cNvSpPr>
            <a:spLocks noGrp="1"/>
          </p:cNvSpPr>
          <p:nvPr>
            <p:ph idx="1"/>
          </p:nvPr>
        </p:nvSpPr>
        <p:spPr/>
        <p:txBody>
          <a:bodyPr/>
          <a:lstStyle/>
          <a:p>
            <a:r>
              <a:rPr lang="en-US" dirty="0"/>
              <a:t>We have looked at computers, Operating Systems and Applications</a:t>
            </a:r>
          </a:p>
          <a:p>
            <a:r>
              <a:rPr lang="en-US" dirty="0"/>
              <a:t>We have looked at how applications talk to each other … on the same computer</a:t>
            </a:r>
          </a:p>
          <a:p>
            <a:r>
              <a:rPr lang="en-US" dirty="0"/>
              <a:t>In the 1970s it became apparent that it would be useful to have computers talk to each other</a:t>
            </a:r>
          </a:p>
          <a:p>
            <a:r>
              <a:rPr lang="en-US" dirty="0"/>
              <a:t>At first, just sending data with an approach to sharing information, especially between researchers</a:t>
            </a:r>
          </a:p>
          <a:p>
            <a:r>
              <a:rPr lang="en-US" dirty="0"/>
              <a:t>This evolved to having applications communicate data</a:t>
            </a:r>
          </a:p>
          <a:p>
            <a:r>
              <a:rPr lang="en-US" dirty="0"/>
              <a:t>And so, networks were born …</a:t>
            </a:r>
          </a:p>
        </p:txBody>
      </p:sp>
    </p:spTree>
    <p:extLst>
      <p:ext uri="{BB962C8B-B14F-4D97-AF65-F5344CB8AC3E}">
        <p14:creationId xmlns:p14="http://schemas.microsoft.com/office/powerpoint/2010/main" val="1691229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06B03-F846-41A8-B7BD-8B16F94F584A}"/>
              </a:ext>
            </a:extLst>
          </p:cNvPr>
          <p:cNvSpPr>
            <a:spLocks noGrp="1"/>
          </p:cNvSpPr>
          <p:nvPr>
            <p:ph type="title"/>
          </p:nvPr>
        </p:nvSpPr>
        <p:spPr/>
        <p:txBody>
          <a:bodyPr/>
          <a:lstStyle/>
          <a:p>
            <a:r>
              <a:rPr lang="en-US" dirty="0"/>
              <a:t>History (condensed)</a:t>
            </a:r>
          </a:p>
        </p:txBody>
      </p:sp>
      <p:graphicFrame>
        <p:nvGraphicFramePr>
          <p:cNvPr id="5" name="Table 4">
            <a:extLst>
              <a:ext uri="{FF2B5EF4-FFF2-40B4-BE49-F238E27FC236}">
                <a16:creationId xmlns:a16="http://schemas.microsoft.com/office/drawing/2014/main" id="{8BBA7472-A9FF-49B4-BE16-FEF260419B8B}"/>
              </a:ext>
            </a:extLst>
          </p:cNvPr>
          <p:cNvGraphicFramePr>
            <a:graphicFrameLocks noGrp="1"/>
          </p:cNvGraphicFramePr>
          <p:nvPr>
            <p:extLst>
              <p:ext uri="{D42A27DB-BD31-4B8C-83A1-F6EECF244321}">
                <p14:modId xmlns:p14="http://schemas.microsoft.com/office/powerpoint/2010/main" val="1907646245"/>
              </p:ext>
            </p:extLst>
          </p:nvPr>
        </p:nvGraphicFramePr>
        <p:xfrm>
          <a:off x="423336" y="1885950"/>
          <a:ext cx="5766449" cy="4022723"/>
        </p:xfrm>
        <a:graphic>
          <a:graphicData uri="http://schemas.openxmlformats.org/drawingml/2006/table">
            <a:tbl>
              <a:tblPr/>
              <a:tblGrid>
                <a:gridCol w="640717">
                  <a:extLst>
                    <a:ext uri="{9D8B030D-6E8A-4147-A177-3AD203B41FA5}">
                      <a16:colId xmlns:a16="http://schemas.microsoft.com/office/drawing/2014/main" val="3530347717"/>
                    </a:ext>
                  </a:extLst>
                </a:gridCol>
                <a:gridCol w="5125732">
                  <a:extLst>
                    <a:ext uri="{9D8B030D-6E8A-4147-A177-3AD203B41FA5}">
                      <a16:colId xmlns:a16="http://schemas.microsoft.com/office/drawing/2014/main" val="3366679789"/>
                    </a:ext>
                  </a:extLst>
                </a:gridCol>
              </a:tblGrid>
              <a:tr h="223485">
                <a:tc>
                  <a:txBody>
                    <a:bodyPr/>
                    <a:lstStyle/>
                    <a:p>
                      <a:pPr algn="ctr" fontAlgn="ctr"/>
                      <a:r>
                        <a:rPr lang="en-US" sz="1000" b="0" i="0" u="none" strike="noStrike">
                          <a:solidFill>
                            <a:srgbClr val="FFFFFF"/>
                          </a:solidFill>
                          <a:effectLst/>
                          <a:latin typeface="Calibri" panose="020F0502020204030204" pitchFamily="34" charset="0"/>
                        </a:rPr>
                        <a:t>Year</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CB9"/>
                    </a:solidFill>
                  </a:tcPr>
                </a:tc>
                <a:tc>
                  <a:txBody>
                    <a:bodyPr/>
                    <a:lstStyle/>
                    <a:p>
                      <a:pPr algn="ctr" fontAlgn="ctr"/>
                      <a:r>
                        <a:rPr lang="en-US" sz="1000" b="0" i="0" u="none" strike="noStrike">
                          <a:solidFill>
                            <a:srgbClr val="FFFFFF"/>
                          </a:solidFill>
                          <a:effectLst/>
                          <a:latin typeface="Calibri" panose="020F0502020204030204" pitchFamily="34" charset="0"/>
                        </a:rPr>
                        <a:t>Event</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CB9"/>
                    </a:solidFill>
                  </a:tcPr>
                </a:tc>
                <a:extLst>
                  <a:ext uri="{0D108BD9-81ED-4DB2-BD59-A6C34878D82A}">
                    <a16:rowId xmlns:a16="http://schemas.microsoft.com/office/drawing/2014/main" val="3570631136"/>
                  </a:ext>
                </a:extLst>
              </a:tr>
              <a:tr h="446969">
                <a:tc>
                  <a:txBody>
                    <a:bodyPr/>
                    <a:lstStyle/>
                    <a:p>
                      <a:pPr algn="ctr" fontAlgn="t"/>
                      <a:r>
                        <a:rPr lang="en-US" sz="1000" b="1" i="0" u="none" strike="noStrike">
                          <a:solidFill>
                            <a:srgbClr val="454545"/>
                          </a:solidFill>
                          <a:effectLst/>
                          <a:latin typeface="Calibri" panose="020F0502020204030204" pitchFamily="34" charset="0"/>
                        </a:rPr>
                        <a:t>1961</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8FF"/>
                    </a:solidFill>
                  </a:tcPr>
                </a:tc>
                <a:tc>
                  <a:txBody>
                    <a:bodyPr/>
                    <a:lstStyle/>
                    <a:p>
                      <a:pPr algn="l" fontAlgn="t"/>
                      <a:r>
                        <a:rPr lang="en-US" sz="1000" b="0" i="0" u="none" strike="noStrike">
                          <a:solidFill>
                            <a:srgbClr val="454545"/>
                          </a:solidFill>
                          <a:effectLst/>
                          <a:latin typeface="Calibri" panose="020F0502020204030204" pitchFamily="34" charset="0"/>
                        </a:rPr>
                        <a:t>The idea of </a:t>
                      </a:r>
                      <a:r>
                        <a:rPr lang="en-US" sz="1000" b="0" i="0" u="none" strike="noStrike">
                          <a:solidFill>
                            <a:srgbClr val="663366"/>
                          </a:solidFill>
                          <a:effectLst/>
                          <a:latin typeface="Calibri" panose="020F0502020204030204" pitchFamily="34" charset="0"/>
                        </a:rPr>
                        <a:t>ARPANET</a:t>
                      </a:r>
                      <a:r>
                        <a:rPr lang="en-US" sz="1000" b="0" i="0" u="none" strike="noStrike">
                          <a:solidFill>
                            <a:srgbClr val="454545"/>
                          </a:solidFill>
                          <a:effectLst/>
                          <a:latin typeface="Calibri" panose="020F0502020204030204" pitchFamily="34" charset="0"/>
                        </a:rPr>
                        <a:t>, one of the earliest computer networks, was proposed by </a:t>
                      </a:r>
                      <a:r>
                        <a:rPr lang="en-US" sz="1000" b="0" i="0" u="none" strike="noStrike">
                          <a:solidFill>
                            <a:srgbClr val="663366"/>
                          </a:solidFill>
                          <a:effectLst/>
                          <a:latin typeface="Calibri" panose="020F0502020204030204" pitchFamily="34" charset="0"/>
                        </a:rPr>
                        <a:t>Leonard Kleinrock</a:t>
                      </a:r>
                      <a:r>
                        <a:rPr lang="en-US" sz="1000" b="0" i="0" u="none" strike="noStrike">
                          <a:solidFill>
                            <a:srgbClr val="454545"/>
                          </a:solidFill>
                          <a:effectLst/>
                          <a:latin typeface="Calibri" panose="020F0502020204030204" pitchFamily="34" charset="0"/>
                        </a:rPr>
                        <a:t> in 1961, in his paper titled "Information Flow in Large Communication Nets."</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31058302"/>
                  </a:ext>
                </a:extLst>
              </a:tr>
              <a:tr h="670454">
                <a:tc>
                  <a:txBody>
                    <a:bodyPr/>
                    <a:lstStyle/>
                    <a:p>
                      <a:pPr algn="ctr" fontAlgn="t"/>
                      <a:r>
                        <a:rPr lang="en-US" sz="1000" b="1" i="0" u="none" strike="noStrike">
                          <a:solidFill>
                            <a:srgbClr val="454545"/>
                          </a:solidFill>
                          <a:effectLst/>
                          <a:latin typeface="Calibri" panose="020F0502020204030204" pitchFamily="34" charset="0"/>
                        </a:rPr>
                        <a:t>1969</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8FF"/>
                    </a:solidFill>
                  </a:tcPr>
                </a:tc>
                <a:tc>
                  <a:txBody>
                    <a:bodyPr/>
                    <a:lstStyle/>
                    <a:p>
                      <a:pPr algn="l" fontAlgn="t"/>
                      <a:r>
                        <a:rPr lang="en-US" sz="1000" b="0" i="0" u="none" strike="noStrike">
                          <a:solidFill>
                            <a:srgbClr val="663366"/>
                          </a:solidFill>
                          <a:effectLst/>
                          <a:latin typeface="Calibri" panose="020F0502020204030204" pitchFamily="34" charset="0"/>
                        </a:rPr>
                        <a:t>ARPANET</a:t>
                      </a:r>
                      <a:r>
                        <a:rPr lang="en-US" sz="1000" b="0" i="0" u="none" strike="noStrike">
                          <a:solidFill>
                            <a:srgbClr val="454545"/>
                          </a:solidFill>
                          <a:effectLst/>
                          <a:latin typeface="Calibri" panose="020F0502020204030204" pitchFamily="34" charset="0"/>
                        </a:rPr>
                        <a:t> was one of the first computer networks to use </a:t>
                      </a:r>
                      <a:r>
                        <a:rPr lang="en-US" sz="1000" b="0" i="0" u="none" strike="noStrike">
                          <a:solidFill>
                            <a:srgbClr val="663366"/>
                          </a:solidFill>
                          <a:effectLst/>
                          <a:latin typeface="Calibri" panose="020F0502020204030204" pitchFamily="34" charset="0"/>
                        </a:rPr>
                        <a:t>packet switching</a:t>
                      </a:r>
                      <a:r>
                        <a:rPr lang="en-US" sz="1000" b="0" i="0" u="none" strike="noStrike">
                          <a:solidFill>
                            <a:srgbClr val="454545"/>
                          </a:solidFill>
                          <a:effectLst/>
                          <a:latin typeface="Calibri" panose="020F0502020204030204" pitchFamily="34" charset="0"/>
                        </a:rPr>
                        <a:t>. Development of ARPANET started in 1966, and the first two nodes, UCLA and SRI (Standford Research Institute), were connected, officially starting ARPANET in 1969.</a:t>
                      </a:r>
                      <a:endParaRPr lang="en-US" sz="1000" b="0" i="0" u="none" strike="noStrike">
                        <a:solidFill>
                          <a:srgbClr val="663366"/>
                        </a:solidFill>
                        <a:effectLst/>
                        <a:latin typeface="Calibri" panose="020F0502020204030204" pitchFamily="34" charset="0"/>
                      </a:endParaRP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45995214"/>
                  </a:ext>
                </a:extLst>
              </a:tr>
              <a:tr h="446969">
                <a:tc>
                  <a:txBody>
                    <a:bodyPr/>
                    <a:lstStyle/>
                    <a:p>
                      <a:pPr algn="ctr" fontAlgn="t"/>
                      <a:r>
                        <a:rPr lang="en-US" sz="1000" b="1" i="0" u="none" strike="noStrike">
                          <a:solidFill>
                            <a:srgbClr val="454545"/>
                          </a:solidFill>
                          <a:effectLst/>
                          <a:latin typeface="Calibri" panose="020F0502020204030204" pitchFamily="34" charset="0"/>
                        </a:rPr>
                        <a:t>1969</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8FF"/>
                    </a:solidFill>
                  </a:tcPr>
                </a:tc>
                <a:tc>
                  <a:txBody>
                    <a:bodyPr/>
                    <a:lstStyle/>
                    <a:p>
                      <a:pPr algn="l" fontAlgn="t"/>
                      <a:r>
                        <a:rPr lang="en-US" sz="1000" b="0" i="0" u="sng" strike="noStrike">
                          <a:solidFill>
                            <a:srgbClr val="0563C1"/>
                          </a:solidFill>
                          <a:effectLst/>
                          <a:latin typeface="Calibri" panose="020F0502020204030204" pitchFamily="34" charset="0"/>
                          <a:hlinkClick r:id="rId2"/>
                        </a:rPr>
                        <a:t>The first RFC surfaced in April 1969, as a document to define and provide information about computer communications, network protocols, and procedures.</a:t>
                      </a:r>
                      <a:endParaRPr lang="en-US" sz="1000" b="0" i="0" u="sng" strike="noStrike">
                        <a:solidFill>
                          <a:srgbClr val="0563C1"/>
                        </a:solidFill>
                        <a:effectLst/>
                        <a:latin typeface="Calibri" panose="020F0502020204030204" pitchFamily="34" charset="0"/>
                      </a:endParaRP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65636578"/>
                  </a:ext>
                </a:extLst>
              </a:tr>
              <a:tr h="446969">
                <a:tc>
                  <a:txBody>
                    <a:bodyPr/>
                    <a:lstStyle/>
                    <a:p>
                      <a:pPr algn="ctr" fontAlgn="t"/>
                      <a:r>
                        <a:rPr lang="en-US" sz="1000" b="1" i="0" u="none" strike="noStrike">
                          <a:solidFill>
                            <a:srgbClr val="454545"/>
                          </a:solidFill>
                          <a:effectLst/>
                          <a:latin typeface="Calibri" panose="020F0502020204030204" pitchFamily="34" charset="0"/>
                        </a:rPr>
                        <a:t>1969</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8FF"/>
                    </a:solidFill>
                  </a:tcPr>
                </a:tc>
                <a:tc>
                  <a:txBody>
                    <a:bodyPr/>
                    <a:lstStyle/>
                    <a:p>
                      <a:pPr algn="l" fontAlgn="t"/>
                      <a:r>
                        <a:rPr lang="en-US" sz="1000" b="0" i="0" u="sng" strike="noStrike">
                          <a:solidFill>
                            <a:srgbClr val="0563C1"/>
                          </a:solidFill>
                          <a:effectLst/>
                          <a:latin typeface="Calibri" panose="020F0502020204030204" pitchFamily="34" charset="0"/>
                          <a:hlinkClick r:id="rId3"/>
                        </a:rPr>
                        <a:t>The first network switch and IMP (Interface Message Processor) was sent to UCLA on August 29, 1969. It was used to send the first data transmission on ARPANET.</a:t>
                      </a:r>
                      <a:endParaRPr lang="en-US" sz="1000" b="0" i="0" u="sng" strike="noStrike">
                        <a:solidFill>
                          <a:srgbClr val="0563C1"/>
                        </a:solidFill>
                        <a:effectLst/>
                        <a:latin typeface="Calibri" panose="020F0502020204030204" pitchFamily="34" charset="0"/>
                      </a:endParaRP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74276000"/>
                  </a:ext>
                </a:extLst>
              </a:tr>
              <a:tr h="446969">
                <a:tc>
                  <a:txBody>
                    <a:bodyPr/>
                    <a:lstStyle/>
                    <a:p>
                      <a:pPr algn="ctr" fontAlgn="t"/>
                      <a:r>
                        <a:rPr lang="en-US" sz="1000" b="1" i="0" u="none" strike="noStrike">
                          <a:solidFill>
                            <a:srgbClr val="454545"/>
                          </a:solidFill>
                          <a:effectLst/>
                          <a:latin typeface="Calibri" panose="020F0502020204030204" pitchFamily="34" charset="0"/>
                        </a:rPr>
                        <a:t>1969</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8FF"/>
                    </a:solidFill>
                  </a:tcPr>
                </a:tc>
                <a:tc>
                  <a:txBody>
                    <a:bodyPr/>
                    <a:lstStyle/>
                    <a:p>
                      <a:pPr algn="l" fontAlgn="t"/>
                      <a:r>
                        <a:rPr lang="en-US" sz="1000" b="0" i="0" u="sng" strike="noStrike" dirty="0">
                          <a:solidFill>
                            <a:srgbClr val="0563C1"/>
                          </a:solidFill>
                          <a:effectLst/>
                          <a:latin typeface="Calibri" panose="020F0502020204030204" pitchFamily="34" charset="0"/>
                          <a:hlinkClick r:id="rId4"/>
                        </a:rPr>
                        <a:t>The Internet was officially born, with the first data transmission being sent between UCLA and SRI on October 29, 1969, at 10:30 p.m.</a:t>
                      </a:r>
                      <a:endParaRPr lang="en-US" sz="1000" b="0" i="0" u="sng" strike="noStrike" dirty="0">
                        <a:solidFill>
                          <a:srgbClr val="0563C1"/>
                        </a:solidFill>
                        <a:effectLst/>
                        <a:latin typeface="Calibri" panose="020F0502020204030204" pitchFamily="34" charset="0"/>
                      </a:endParaRP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47848627"/>
                  </a:ext>
                </a:extLst>
              </a:tr>
              <a:tr h="446969">
                <a:tc>
                  <a:txBody>
                    <a:bodyPr/>
                    <a:lstStyle/>
                    <a:p>
                      <a:pPr algn="ctr" fontAlgn="t"/>
                      <a:r>
                        <a:rPr lang="en-US" sz="1000" b="1" i="0" u="none" strike="noStrike">
                          <a:solidFill>
                            <a:srgbClr val="454545"/>
                          </a:solidFill>
                          <a:effectLst/>
                          <a:latin typeface="Calibri" panose="020F0502020204030204" pitchFamily="34" charset="0"/>
                        </a:rPr>
                        <a:t>1970</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8FF"/>
                    </a:solidFill>
                  </a:tcPr>
                </a:tc>
                <a:tc>
                  <a:txBody>
                    <a:bodyPr/>
                    <a:lstStyle/>
                    <a:p>
                      <a:pPr algn="l" fontAlgn="t"/>
                      <a:r>
                        <a:rPr lang="en-US" sz="1000" b="0" i="0" u="none" strike="noStrike">
                          <a:solidFill>
                            <a:srgbClr val="454545"/>
                          </a:solidFill>
                          <a:effectLst/>
                          <a:latin typeface="Calibri" panose="020F0502020204030204" pitchFamily="34" charset="0"/>
                        </a:rPr>
                        <a:t>Steve Crocker and a team at UCLA released </a:t>
                      </a:r>
                      <a:r>
                        <a:rPr lang="en-US" sz="1000" b="0" i="0" u="none" strike="noStrike">
                          <a:solidFill>
                            <a:srgbClr val="663366"/>
                          </a:solidFill>
                          <a:effectLst/>
                          <a:latin typeface="Calibri" panose="020F0502020204030204" pitchFamily="34" charset="0"/>
                        </a:rPr>
                        <a:t>NCP</a:t>
                      </a:r>
                      <a:r>
                        <a:rPr lang="en-US" sz="1000" b="0" i="0" u="none" strike="noStrike">
                          <a:solidFill>
                            <a:srgbClr val="454545"/>
                          </a:solidFill>
                          <a:effectLst/>
                          <a:latin typeface="Calibri" panose="020F0502020204030204" pitchFamily="34" charset="0"/>
                        </a:rPr>
                        <a:t> (NetWare Core Protocol) in 1970. NCP is a file sharing protocol for use with </a:t>
                      </a:r>
                      <a:r>
                        <a:rPr lang="en-US" sz="1000" b="0" i="0" u="none" strike="noStrike">
                          <a:solidFill>
                            <a:srgbClr val="663366"/>
                          </a:solidFill>
                          <a:effectLst/>
                          <a:latin typeface="Calibri" panose="020F0502020204030204" pitchFamily="34" charset="0"/>
                        </a:rPr>
                        <a:t>NetWare</a:t>
                      </a:r>
                      <a:r>
                        <a:rPr lang="en-US" sz="1000" b="0" i="0" u="none" strike="noStrike">
                          <a:solidFill>
                            <a:srgbClr val="454545"/>
                          </a:solidFill>
                          <a:effectLst/>
                          <a:latin typeface="Calibri" panose="020F0502020204030204" pitchFamily="34" charset="0"/>
                        </a:rPr>
                        <a:t>.</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88264166"/>
                  </a:ext>
                </a:extLst>
              </a:tr>
              <a:tr h="223485">
                <a:tc>
                  <a:txBody>
                    <a:bodyPr/>
                    <a:lstStyle/>
                    <a:p>
                      <a:pPr algn="ctr" fontAlgn="t"/>
                      <a:r>
                        <a:rPr lang="en-US" sz="1000" b="1" i="0" u="none" strike="noStrike">
                          <a:solidFill>
                            <a:srgbClr val="454545"/>
                          </a:solidFill>
                          <a:effectLst/>
                          <a:latin typeface="Calibri" panose="020F0502020204030204" pitchFamily="34" charset="0"/>
                        </a:rPr>
                        <a:t>1971</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8FF"/>
                    </a:solidFill>
                  </a:tcPr>
                </a:tc>
                <a:tc>
                  <a:txBody>
                    <a:bodyPr/>
                    <a:lstStyle/>
                    <a:p>
                      <a:pPr algn="l" fontAlgn="t"/>
                      <a:r>
                        <a:rPr lang="en-US" sz="1000" b="0" i="0" u="none" strike="noStrike">
                          <a:solidFill>
                            <a:srgbClr val="663366"/>
                          </a:solidFill>
                          <a:effectLst/>
                          <a:latin typeface="Calibri" panose="020F0502020204030204" pitchFamily="34" charset="0"/>
                        </a:rPr>
                        <a:t>Ray Tomlinson</a:t>
                      </a:r>
                      <a:r>
                        <a:rPr lang="en-US" sz="1000" b="0" i="0" u="none" strike="noStrike">
                          <a:solidFill>
                            <a:srgbClr val="454545"/>
                          </a:solidFill>
                          <a:effectLst/>
                          <a:latin typeface="Calibri" panose="020F0502020204030204" pitchFamily="34" charset="0"/>
                        </a:rPr>
                        <a:t> sent the first </a:t>
                      </a:r>
                      <a:r>
                        <a:rPr lang="en-US" sz="1000" b="0" i="0" u="none" strike="noStrike">
                          <a:solidFill>
                            <a:srgbClr val="663366"/>
                          </a:solidFill>
                          <a:effectLst/>
                          <a:latin typeface="Calibri" panose="020F0502020204030204" pitchFamily="34" charset="0"/>
                        </a:rPr>
                        <a:t>e-mail</a:t>
                      </a:r>
                      <a:r>
                        <a:rPr lang="en-US" sz="1000" b="0" i="0" u="none" strike="noStrike">
                          <a:solidFill>
                            <a:srgbClr val="454545"/>
                          </a:solidFill>
                          <a:effectLst/>
                          <a:latin typeface="Calibri" panose="020F0502020204030204" pitchFamily="34" charset="0"/>
                        </a:rPr>
                        <a:t> in 1971.</a:t>
                      </a:r>
                      <a:endParaRPr lang="en-US" sz="1000" b="0" i="0" u="none" strike="noStrike">
                        <a:solidFill>
                          <a:srgbClr val="663366"/>
                        </a:solidFill>
                        <a:effectLst/>
                        <a:latin typeface="Calibri" panose="020F0502020204030204" pitchFamily="34" charset="0"/>
                      </a:endParaRP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1145563"/>
                  </a:ext>
                </a:extLst>
              </a:tr>
              <a:tr h="223485">
                <a:tc>
                  <a:txBody>
                    <a:bodyPr/>
                    <a:lstStyle/>
                    <a:p>
                      <a:pPr algn="ctr" fontAlgn="t"/>
                      <a:r>
                        <a:rPr lang="en-US" sz="1000" b="1" i="0" u="none" strike="noStrike">
                          <a:solidFill>
                            <a:srgbClr val="454545"/>
                          </a:solidFill>
                          <a:effectLst/>
                          <a:latin typeface="Calibri" panose="020F0502020204030204" pitchFamily="34" charset="0"/>
                        </a:rPr>
                        <a:t>1973</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8FF"/>
                    </a:solidFill>
                  </a:tcPr>
                </a:tc>
                <a:tc>
                  <a:txBody>
                    <a:bodyPr/>
                    <a:lstStyle/>
                    <a:p>
                      <a:pPr algn="l" fontAlgn="t"/>
                      <a:r>
                        <a:rPr lang="en-US" sz="1000" b="1" i="0" u="none" strike="noStrike" dirty="0">
                          <a:solidFill>
                            <a:srgbClr val="663366"/>
                          </a:solidFill>
                          <a:effectLst/>
                          <a:latin typeface="Calibri" panose="020F0502020204030204" pitchFamily="34" charset="0"/>
                        </a:rPr>
                        <a:t>Ethernet</a:t>
                      </a:r>
                      <a:r>
                        <a:rPr lang="en-US" sz="1000" b="1" i="0" u="none" strike="noStrike" dirty="0">
                          <a:solidFill>
                            <a:srgbClr val="454545"/>
                          </a:solidFill>
                          <a:effectLst/>
                          <a:latin typeface="Calibri" panose="020F0502020204030204" pitchFamily="34" charset="0"/>
                        </a:rPr>
                        <a:t> is developed by </a:t>
                      </a:r>
                      <a:r>
                        <a:rPr lang="en-US" sz="1000" b="1" i="0" u="none" strike="noStrike" dirty="0">
                          <a:solidFill>
                            <a:srgbClr val="663366"/>
                          </a:solidFill>
                          <a:effectLst/>
                          <a:latin typeface="Calibri" panose="020F0502020204030204" pitchFamily="34" charset="0"/>
                        </a:rPr>
                        <a:t>Robert Metcalfe</a:t>
                      </a:r>
                      <a:r>
                        <a:rPr lang="en-US" sz="1000" b="1" i="0" u="none" strike="noStrike" dirty="0">
                          <a:solidFill>
                            <a:srgbClr val="454545"/>
                          </a:solidFill>
                          <a:effectLst/>
                          <a:latin typeface="Calibri" panose="020F0502020204030204" pitchFamily="34" charset="0"/>
                        </a:rPr>
                        <a:t> in 1973 while working at Xerox PARC.</a:t>
                      </a:r>
                      <a:endParaRPr lang="en-US" sz="1000" b="1" i="0" u="none" strike="noStrike" dirty="0">
                        <a:solidFill>
                          <a:srgbClr val="663366"/>
                        </a:solidFill>
                        <a:effectLst/>
                        <a:latin typeface="Calibri" panose="020F0502020204030204" pitchFamily="34" charset="0"/>
                      </a:endParaRP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54404076"/>
                  </a:ext>
                </a:extLst>
              </a:tr>
              <a:tr h="446969">
                <a:tc>
                  <a:txBody>
                    <a:bodyPr/>
                    <a:lstStyle/>
                    <a:p>
                      <a:pPr algn="ctr" fontAlgn="t"/>
                      <a:r>
                        <a:rPr lang="en-US" sz="1000" b="1" i="0" u="none" strike="noStrike">
                          <a:solidFill>
                            <a:srgbClr val="454545"/>
                          </a:solidFill>
                          <a:effectLst/>
                          <a:latin typeface="Calibri" panose="020F0502020204030204" pitchFamily="34" charset="0"/>
                        </a:rPr>
                        <a:t>1974</a:t>
                      </a: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8FF"/>
                    </a:solidFill>
                  </a:tcPr>
                </a:tc>
                <a:tc>
                  <a:txBody>
                    <a:bodyPr/>
                    <a:lstStyle/>
                    <a:p>
                      <a:pPr algn="l" fontAlgn="t"/>
                      <a:r>
                        <a:rPr lang="en-US" sz="1000" b="0" i="0" u="sng" strike="noStrike" dirty="0">
                          <a:solidFill>
                            <a:srgbClr val="0563C1"/>
                          </a:solidFill>
                          <a:effectLst/>
                          <a:latin typeface="Calibri" panose="020F0502020204030204" pitchFamily="34" charset="0"/>
                          <a:hlinkClick r:id="rId5"/>
                        </a:rPr>
                        <a:t>The first routers were used at Xerox in 1974. However, these first routers were not considered true IP routers.</a:t>
                      </a:r>
                      <a:endParaRPr lang="en-US" sz="1000" b="0" i="0" u="sng" strike="noStrike" dirty="0">
                        <a:solidFill>
                          <a:srgbClr val="0563C1"/>
                        </a:solidFill>
                        <a:effectLst/>
                        <a:latin typeface="Calibri" panose="020F0502020204030204" pitchFamily="34" charset="0"/>
                      </a:endParaRPr>
                    </a:p>
                  </a:txBody>
                  <a:tcPr marL="3175" marR="3175" marT="31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02633756"/>
                  </a:ext>
                </a:extLst>
              </a:tr>
            </a:tbl>
          </a:graphicData>
        </a:graphic>
      </p:graphicFrame>
      <p:graphicFrame>
        <p:nvGraphicFramePr>
          <p:cNvPr id="6" name="Table 5">
            <a:extLst>
              <a:ext uri="{FF2B5EF4-FFF2-40B4-BE49-F238E27FC236}">
                <a16:creationId xmlns:a16="http://schemas.microsoft.com/office/drawing/2014/main" id="{C1165A64-62CA-40A2-BA17-858F2E6343B4}"/>
              </a:ext>
            </a:extLst>
          </p:cNvPr>
          <p:cNvGraphicFramePr>
            <a:graphicFrameLocks noGrp="1"/>
          </p:cNvGraphicFramePr>
          <p:nvPr>
            <p:extLst>
              <p:ext uri="{D42A27DB-BD31-4B8C-83A1-F6EECF244321}">
                <p14:modId xmlns:p14="http://schemas.microsoft.com/office/powerpoint/2010/main" val="2637193221"/>
              </p:ext>
            </p:extLst>
          </p:nvPr>
        </p:nvGraphicFramePr>
        <p:xfrm>
          <a:off x="6341283" y="1885950"/>
          <a:ext cx="5497602" cy="4088835"/>
        </p:xfrm>
        <a:graphic>
          <a:graphicData uri="http://schemas.openxmlformats.org/drawingml/2006/table">
            <a:tbl>
              <a:tblPr/>
              <a:tblGrid>
                <a:gridCol w="610845">
                  <a:extLst>
                    <a:ext uri="{9D8B030D-6E8A-4147-A177-3AD203B41FA5}">
                      <a16:colId xmlns:a16="http://schemas.microsoft.com/office/drawing/2014/main" val="21280499"/>
                    </a:ext>
                  </a:extLst>
                </a:gridCol>
                <a:gridCol w="4886757">
                  <a:extLst>
                    <a:ext uri="{9D8B030D-6E8A-4147-A177-3AD203B41FA5}">
                      <a16:colId xmlns:a16="http://schemas.microsoft.com/office/drawing/2014/main" val="3701760229"/>
                    </a:ext>
                  </a:extLst>
                </a:gridCol>
              </a:tblGrid>
              <a:tr h="163553">
                <a:tc>
                  <a:txBody>
                    <a:bodyPr/>
                    <a:lstStyle/>
                    <a:p>
                      <a:pPr algn="ctr" fontAlgn="t"/>
                      <a:r>
                        <a:rPr lang="en-US" sz="900" b="1" i="0" u="none" strike="noStrike">
                          <a:solidFill>
                            <a:srgbClr val="454545"/>
                          </a:solidFill>
                          <a:effectLst/>
                          <a:latin typeface="Calibri" panose="020F0502020204030204" pitchFamily="34" charset="0"/>
                        </a:rPr>
                        <a:t>1976</a:t>
                      </a:r>
                    </a:p>
                  </a:txBody>
                  <a:tcPr marL="2980" marR="2980" marT="2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8FF"/>
                    </a:solidFill>
                  </a:tcPr>
                </a:tc>
                <a:tc>
                  <a:txBody>
                    <a:bodyPr/>
                    <a:lstStyle/>
                    <a:p>
                      <a:pPr algn="l" fontAlgn="t"/>
                      <a:r>
                        <a:rPr lang="en-US" sz="900" b="0" i="0" u="none" strike="noStrike">
                          <a:solidFill>
                            <a:srgbClr val="663366"/>
                          </a:solidFill>
                          <a:effectLst/>
                          <a:latin typeface="Calibri" panose="020F0502020204030204" pitchFamily="34" charset="0"/>
                        </a:rPr>
                        <a:t>Ginny Strazisar</a:t>
                      </a:r>
                      <a:r>
                        <a:rPr lang="en-US" sz="900" b="0" i="0" u="none" strike="noStrike">
                          <a:solidFill>
                            <a:srgbClr val="454545"/>
                          </a:solidFill>
                          <a:effectLst/>
                          <a:latin typeface="Calibri" panose="020F0502020204030204" pitchFamily="34" charset="0"/>
                        </a:rPr>
                        <a:t> developed the first true IP </a:t>
                      </a:r>
                      <a:r>
                        <a:rPr lang="en-US" sz="900" b="0" i="0" u="none" strike="noStrike">
                          <a:solidFill>
                            <a:srgbClr val="663366"/>
                          </a:solidFill>
                          <a:effectLst/>
                          <a:latin typeface="Calibri" panose="020F0502020204030204" pitchFamily="34" charset="0"/>
                        </a:rPr>
                        <a:t>router</a:t>
                      </a:r>
                      <a:r>
                        <a:rPr lang="en-US" sz="900" b="0" i="0" u="none" strike="noStrike">
                          <a:solidFill>
                            <a:srgbClr val="454545"/>
                          </a:solidFill>
                          <a:effectLst/>
                          <a:latin typeface="Calibri" panose="020F0502020204030204" pitchFamily="34" charset="0"/>
                        </a:rPr>
                        <a:t>, originally called a </a:t>
                      </a:r>
                      <a:r>
                        <a:rPr lang="en-US" sz="900" b="0" i="0" u="none" strike="noStrike">
                          <a:solidFill>
                            <a:srgbClr val="663366"/>
                          </a:solidFill>
                          <a:effectLst/>
                          <a:latin typeface="Calibri" panose="020F0502020204030204" pitchFamily="34" charset="0"/>
                        </a:rPr>
                        <a:t>gateway</a:t>
                      </a:r>
                      <a:r>
                        <a:rPr lang="en-US" sz="900" b="0" i="0" u="none" strike="noStrike">
                          <a:solidFill>
                            <a:srgbClr val="454545"/>
                          </a:solidFill>
                          <a:effectLst/>
                          <a:latin typeface="Calibri" panose="020F0502020204030204" pitchFamily="34" charset="0"/>
                        </a:rPr>
                        <a:t>, in 1976.</a:t>
                      </a:r>
                      <a:endParaRPr lang="en-US" sz="900" b="0" i="0" u="none" strike="noStrike">
                        <a:solidFill>
                          <a:srgbClr val="663366"/>
                        </a:solidFill>
                        <a:effectLst/>
                        <a:latin typeface="Calibri" panose="020F0502020204030204" pitchFamily="34" charset="0"/>
                      </a:endParaRPr>
                    </a:p>
                  </a:txBody>
                  <a:tcPr marL="2980" marR="2980" marT="2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8356594"/>
                  </a:ext>
                </a:extLst>
              </a:tr>
              <a:tr h="327107">
                <a:tc>
                  <a:txBody>
                    <a:bodyPr/>
                    <a:lstStyle/>
                    <a:p>
                      <a:pPr algn="ctr" fontAlgn="t"/>
                      <a:r>
                        <a:rPr lang="en-US" sz="900" b="1" i="0" u="none" strike="noStrike">
                          <a:solidFill>
                            <a:srgbClr val="454545"/>
                          </a:solidFill>
                          <a:effectLst/>
                          <a:latin typeface="Calibri" panose="020F0502020204030204" pitchFamily="34" charset="0"/>
                        </a:rPr>
                        <a:t>1978</a:t>
                      </a:r>
                    </a:p>
                  </a:txBody>
                  <a:tcPr marL="2980" marR="2980" marT="2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8FF"/>
                    </a:solidFill>
                  </a:tcPr>
                </a:tc>
                <a:tc>
                  <a:txBody>
                    <a:bodyPr/>
                    <a:lstStyle/>
                    <a:p>
                      <a:pPr algn="l" fontAlgn="t"/>
                      <a:r>
                        <a:rPr lang="en-US" sz="900" b="0" i="0" u="none" strike="noStrike">
                          <a:solidFill>
                            <a:srgbClr val="663366"/>
                          </a:solidFill>
                          <a:effectLst/>
                          <a:latin typeface="Calibri" panose="020F0502020204030204" pitchFamily="34" charset="0"/>
                        </a:rPr>
                        <a:t>Bob Kahn</a:t>
                      </a:r>
                      <a:r>
                        <a:rPr lang="en-US" sz="900" b="0" i="0" u="none" strike="noStrike">
                          <a:solidFill>
                            <a:srgbClr val="454545"/>
                          </a:solidFill>
                          <a:effectLst/>
                          <a:latin typeface="Calibri" panose="020F0502020204030204" pitchFamily="34" charset="0"/>
                        </a:rPr>
                        <a:t> invented the </a:t>
                      </a:r>
                      <a:r>
                        <a:rPr lang="en-US" sz="900" b="0" i="0" u="none" strike="noStrike">
                          <a:solidFill>
                            <a:srgbClr val="663366"/>
                          </a:solidFill>
                          <a:effectLst/>
                          <a:latin typeface="Calibri" panose="020F0502020204030204" pitchFamily="34" charset="0"/>
                        </a:rPr>
                        <a:t>TCP/IP</a:t>
                      </a:r>
                      <a:r>
                        <a:rPr lang="en-US" sz="900" b="0" i="0" u="none" strike="noStrike">
                          <a:solidFill>
                            <a:srgbClr val="454545"/>
                          </a:solidFill>
                          <a:effectLst/>
                          <a:latin typeface="Calibri" panose="020F0502020204030204" pitchFamily="34" charset="0"/>
                        </a:rPr>
                        <a:t> protocol for networks and developed it, with help from </a:t>
                      </a:r>
                      <a:r>
                        <a:rPr lang="en-US" sz="900" b="0" i="0" u="none" strike="noStrike">
                          <a:solidFill>
                            <a:srgbClr val="663366"/>
                          </a:solidFill>
                          <a:effectLst/>
                          <a:latin typeface="Calibri" panose="020F0502020204030204" pitchFamily="34" charset="0"/>
                        </a:rPr>
                        <a:t>Vint Cerf</a:t>
                      </a:r>
                      <a:r>
                        <a:rPr lang="en-US" sz="900" b="0" i="0" u="none" strike="noStrike">
                          <a:solidFill>
                            <a:srgbClr val="454545"/>
                          </a:solidFill>
                          <a:effectLst/>
                          <a:latin typeface="Calibri" panose="020F0502020204030204" pitchFamily="34" charset="0"/>
                        </a:rPr>
                        <a:t>, in 1978.</a:t>
                      </a:r>
                      <a:endParaRPr lang="en-US" sz="900" b="0" i="0" u="none" strike="noStrike">
                        <a:solidFill>
                          <a:srgbClr val="663366"/>
                        </a:solidFill>
                        <a:effectLst/>
                        <a:latin typeface="Calibri" panose="020F0502020204030204" pitchFamily="34" charset="0"/>
                      </a:endParaRPr>
                    </a:p>
                  </a:txBody>
                  <a:tcPr marL="2980" marR="2980" marT="2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4145547"/>
                  </a:ext>
                </a:extLst>
              </a:tr>
              <a:tr h="327107">
                <a:tc>
                  <a:txBody>
                    <a:bodyPr/>
                    <a:lstStyle/>
                    <a:p>
                      <a:pPr algn="ctr" fontAlgn="t"/>
                      <a:r>
                        <a:rPr lang="en-US" sz="900" b="1" i="0" u="none" strike="noStrike">
                          <a:solidFill>
                            <a:srgbClr val="454545"/>
                          </a:solidFill>
                          <a:effectLst/>
                          <a:latin typeface="Calibri" panose="020F0502020204030204" pitchFamily="34" charset="0"/>
                        </a:rPr>
                        <a:t>1981</a:t>
                      </a:r>
                    </a:p>
                  </a:txBody>
                  <a:tcPr marL="2980" marR="2980" marT="2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8FF"/>
                    </a:solidFill>
                  </a:tcPr>
                </a:tc>
                <a:tc>
                  <a:txBody>
                    <a:bodyPr/>
                    <a:lstStyle/>
                    <a:p>
                      <a:pPr algn="l" fontAlgn="t"/>
                      <a:r>
                        <a:rPr lang="en-US" sz="900" b="1" i="0" u="none" strike="noStrike" dirty="0">
                          <a:solidFill>
                            <a:srgbClr val="454545"/>
                          </a:solidFill>
                          <a:effectLst/>
                          <a:latin typeface="Calibri" panose="020F0502020204030204" pitchFamily="34" charset="0"/>
                        </a:rPr>
                        <a:t>Internet Protocol version 4, or </a:t>
                      </a:r>
                      <a:r>
                        <a:rPr lang="en-US" sz="900" b="1" i="0" u="none" strike="noStrike" dirty="0">
                          <a:solidFill>
                            <a:srgbClr val="663366"/>
                          </a:solidFill>
                          <a:effectLst/>
                          <a:latin typeface="Calibri" panose="020F0502020204030204" pitchFamily="34" charset="0"/>
                        </a:rPr>
                        <a:t>IPv4</a:t>
                      </a:r>
                      <a:r>
                        <a:rPr lang="en-US" sz="900" b="1" i="0" u="none" strike="noStrike" dirty="0">
                          <a:solidFill>
                            <a:srgbClr val="454545"/>
                          </a:solidFill>
                          <a:effectLst/>
                          <a:latin typeface="Calibri" panose="020F0502020204030204" pitchFamily="34" charset="0"/>
                        </a:rPr>
                        <a:t>, was officially defined in </a:t>
                      </a:r>
                      <a:r>
                        <a:rPr lang="en-US" sz="900" b="1" i="0" u="none" strike="noStrike" dirty="0">
                          <a:solidFill>
                            <a:srgbClr val="663366"/>
                          </a:solidFill>
                          <a:effectLst/>
                          <a:latin typeface="Calibri" panose="020F0502020204030204" pitchFamily="34" charset="0"/>
                        </a:rPr>
                        <a:t>RFC</a:t>
                      </a:r>
                      <a:r>
                        <a:rPr lang="en-US" sz="900" b="1" i="0" u="none" strike="noStrike" dirty="0">
                          <a:solidFill>
                            <a:srgbClr val="454545"/>
                          </a:solidFill>
                          <a:effectLst/>
                          <a:latin typeface="Calibri" panose="020F0502020204030204" pitchFamily="34" charset="0"/>
                        </a:rPr>
                        <a:t> 791 in 1981. IPv4 was the first major version of the Internet protocol.</a:t>
                      </a:r>
                    </a:p>
                  </a:txBody>
                  <a:tcPr marL="2980" marR="2980" marT="2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42901405"/>
                  </a:ext>
                </a:extLst>
              </a:tr>
              <a:tr h="163553">
                <a:tc>
                  <a:txBody>
                    <a:bodyPr/>
                    <a:lstStyle/>
                    <a:p>
                      <a:pPr algn="ctr" fontAlgn="t"/>
                      <a:r>
                        <a:rPr lang="en-US" sz="900" b="1" i="0" u="none" strike="noStrike">
                          <a:solidFill>
                            <a:srgbClr val="454545"/>
                          </a:solidFill>
                          <a:effectLst/>
                          <a:latin typeface="Calibri" panose="020F0502020204030204" pitchFamily="34" charset="0"/>
                        </a:rPr>
                        <a:t>1983</a:t>
                      </a:r>
                    </a:p>
                  </a:txBody>
                  <a:tcPr marL="2980" marR="2980" marT="2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8FF"/>
                    </a:solidFill>
                  </a:tcPr>
                </a:tc>
                <a:tc>
                  <a:txBody>
                    <a:bodyPr/>
                    <a:lstStyle/>
                    <a:p>
                      <a:pPr algn="l" fontAlgn="t"/>
                      <a:r>
                        <a:rPr lang="en-US" sz="900" b="0" i="0" u="none" strike="noStrike">
                          <a:solidFill>
                            <a:srgbClr val="663366"/>
                          </a:solidFill>
                          <a:effectLst/>
                          <a:latin typeface="Calibri" panose="020F0502020204030204" pitchFamily="34" charset="0"/>
                        </a:rPr>
                        <a:t>ARPANET</a:t>
                      </a:r>
                      <a:r>
                        <a:rPr lang="en-US" sz="900" b="0" i="0" u="none" strike="noStrike">
                          <a:solidFill>
                            <a:srgbClr val="454545"/>
                          </a:solidFill>
                          <a:effectLst/>
                          <a:latin typeface="Calibri" panose="020F0502020204030204" pitchFamily="34" charset="0"/>
                        </a:rPr>
                        <a:t> finished the transition to using </a:t>
                      </a:r>
                      <a:r>
                        <a:rPr lang="en-US" sz="900" b="0" i="0" u="none" strike="noStrike">
                          <a:solidFill>
                            <a:srgbClr val="663366"/>
                          </a:solidFill>
                          <a:effectLst/>
                          <a:latin typeface="Calibri" panose="020F0502020204030204" pitchFamily="34" charset="0"/>
                        </a:rPr>
                        <a:t>TCP/IP</a:t>
                      </a:r>
                      <a:r>
                        <a:rPr lang="en-US" sz="900" b="0" i="0" u="none" strike="noStrike">
                          <a:solidFill>
                            <a:srgbClr val="454545"/>
                          </a:solidFill>
                          <a:effectLst/>
                          <a:latin typeface="Calibri" panose="020F0502020204030204" pitchFamily="34" charset="0"/>
                        </a:rPr>
                        <a:t> in 1983.</a:t>
                      </a:r>
                      <a:endParaRPr lang="en-US" sz="900" b="0" i="0" u="none" strike="noStrike">
                        <a:solidFill>
                          <a:srgbClr val="663366"/>
                        </a:solidFill>
                        <a:effectLst/>
                        <a:latin typeface="Calibri" panose="020F0502020204030204" pitchFamily="34" charset="0"/>
                      </a:endParaRPr>
                    </a:p>
                  </a:txBody>
                  <a:tcPr marL="2980" marR="2980" marT="2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26124145"/>
                  </a:ext>
                </a:extLst>
              </a:tr>
              <a:tr h="163553">
                <a:tc>
                  <a:txBody>
                    <a:bodyPr/>
                    <a:lstStyle/>
                    <a:p>
                      <a:pPr algn="ctr" fontAlgn="t"/>
                      <a:r>
                        <a:rPr lang="en-US" sz="900" b="1" i="0" u="none" strike="noStrike">
                          <a:solidFill>
                            <a:srgbClr val="454545"/>
                          </a:solidFill>
                          <a:effectLst/>
                          <a:latin typeface="Calibri" panose="020F0502020204030204" pitchFamily="34" charset="0"/>
                        </a:rPr>
                        <a:t>1983</a:t>
                      </a:r>
                    </a:p>
                  </a:txBody>
                  <a:tcPr marL="2980" marR="2980" marT="2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8FF"/>
                    </a:solidFill>
                  </a:tcPr>
                </a:tc>
                <a:tc>
                  <a:txBody>
                    <a:bodyPr/>
                    <a:lstStyle/>
                    <a:p>
                      <a:pPr algn="l" fontAlgn="t"/>
                      <a:r>
                        <a:rPr lang="en-US" sz="900" b="0" i="0" u="none" strike="noStrike">
                          <a:solidFill>
                            <a:srgbClr val="663366"/>
                          </a:solidFill>
                          <a:effectLst/>
                          <a:latin typeface="Calibri" panose="020F0502020204030204" pitchFamily="34" charset="0"/>
                        </a:rPr>
                        <a:t>Paul Mockapetris</a:t>
                      </a:r>
                      <a:r>
                        <a:rPr lang="en-US" sz="900" b="0" i="0" u="none" strike="noStrike">
                          <a:solidFill>
                            <a:srgbClr val="454545"/>
                          </a:solidFill>
                          <a:effectLst/>
                          <a:latin typeface="Calibri" panose="020F0502020204030204" pitchFamily="34" charset="0"/>
                        </a:rPr>
                        <a:t> and </a:t>
                      </a:r>
                      <a:r>
                        <a:rPr lang="en-US" sz="900" b="0" i="0" u="none" strike="noStrike">
                          <a:solidFill>
                            <a:srgbClr val="663366"/>
                          </a:solidFill>
                          <a:effectLst/>
                          <a:latin typeface="Calibri" panose="020F0502020204030204" pitchFamily="34" charset="0"/>
                        </a:rPr>
                        <a:t>Jon Postel</a:t>
                      </a:r>
                      <a:r>
                        <a:rPr lang="en-US" sz="900" b="0" i="0" u="none" strike="noStrike">
                          <a:solidFill>
                            <a:srgbClr val="454545"/>
                          </a:solidFill>
                          <a:effectLst/>
                          <a:latin typeface="Calibri" panose="020F0502020204030204" pitchFamily="34" charset="0"/>
                        </a:rPr>
                        <a:t> implement the first </a:t>
                      </a:r>
                      <a:r>
                        <a:rPr lang="en-US" sz="900" b="0" i="0" u="none" strike="noStrike">
                          <a:solidFill>
                            <a:srgbClr val="663366"/>
                          </a:solidFill>
                          <a:effectLst/>
                          <a:latin typeface="Calibri" panose="020F0502020204030204" pitchFamily="34" charset="0"/>
                        </a:rPr>
                        <a:t>DNS</a:t>
                      </a:r>
                      <a:r>
                        <a:rPr lang="en-US" sz="900" b="0" i="0" u="none" strike="noStrike">
                          <a:solidFill>
                            <a:srgbClr val="454545"/>
                          </a:solidFill>
                          <a:effectLst/>
                          <a:latin typeface="Calibri" panose="020F0502020204030204" pitchFamily="34" charset="0"/>
                        </a:rPr>
                        <a:t> in 1983.</a:t>
                      </a:r>
                      <a:endParaRPr lang="en-US" sz="900" b="0" i="0" u="none" strike="noStrike">
                        <a:solidFill>
                          <a:srgbClr val="663366"/>
                        </a:solidFill>
                        <a:effectLst/>
                        <a:latin typeface="Calibri" panose="020F0502020204030204" pitchFamily="34" charset="0"/>
                      </a:endParaRPr>
                    </a:p>
                  </a:txBody>
                  <a:tcPr marL="2980" marR="2980" marT="2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89833909"/>
                  </a:ext>
                </a:extLst>
              </a:tr>
              <a:tr h="327107">
                <a:tc>
                  <a:txBody>
                    <a:bodyPr/>
                    <a:lstStyle/>
                    <a:p>
                      <a:pPr algn="ctr" fontAlgn="t"/>
                      <a:r>
                        <a:rPr lang="en-US" sz="900" b="1" i="0" u="none" strike="noStrike">
                          <a:solidFill>
                            <a:srgbClr val="454545"/>
                          </a:solidFill>
                          <a:effectLst/>
                          <a:latin typeface="Calibri" panose="020F0502020204030204" pitchFamily="34" charset="0"/>
                        </a:rPr>
                        <a:t>1988</a:t>
                      </a:r>
                    </a:p>
                  </a:txBody>
                  <a:tcPr marL="2980" marR="2980" marT="2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8FF"/>
                    </a:solidFill>
                  </a:tcPr>
                </a:tc>
                <a:tc>
                  <a:txBody>
                    <a:bodyPr/>
                    <a:lstStyle/>
                    <a:p>
                      <a:pPr algn="l" fontAlgn="t"/>
                      <a:r>
                        <a:rPr lang="en-US" sz="900" b="0" i="0" u="none" strike="noStrike">
                          <a:solidFill>
                            <a:srgbClr val="454545"/>
                          </a:solidFill>
                          <a:effectLst/>
                          <a:latin typeface="Calibri" panose="020F0502020204030204" pitchFamily="34" charset="0"/>
                        </a:rPr>
                        <a:t>WaveLAN network technology, the official precursor to </a:t>
                      </a:r>
                      <a:r>
                        <a:rPr lang="en-US" sz="900" b="0" i="0" u="none" strike="noStrike">
                          <a:solidFill>
                            <a:srgbClr val="663366"/>
                          </a:solidFill>
                          <a:effectLst/>
                          <a:latin typeface="Calibri" panose="020F0502020204030204" pitchFamily="34" charset="0"/>
                        </a:rPr>
                        <a:t>Wi-Fi</a:t>
                      </a:r>
                      <a:r>
                        <a:rPr lang="en-US" sz="900" b="0" i="0" u="none" strike="noStrike">
                          <a:solidFill>
                            <a:srgbClr val="454545"/>
                          </a:solidFill>
                          <a:effectLst/>
                          <a:latin typeface="Calibri" panose="020F0502020204030204" pitchFamily="34" charset="0"/>
                        </a:rPr>
                        <a:t>, was introduced to the market by </a:t>
                      </a:r>
                      <a:r>
                        <a:rPr lang="en-US" sz="900" b="0" i="0" u="none" strike="noStrike">
                          <a:solidFill>
                            <a:srgbClr val="663366"/>
                          </a:solidFill>
                          <a:effectLst/>
                          <a:latin typeface="Calibri" panose="020F0502020204030204" pitchFamily="34" charset="0"/>
                        </a:rPr>
                        <a:t>AT&amp;T</a:t>
                      </a:r>
                      <a:r>
                        <a:rPr lang="en-US" sz="900" b="0" i="0" u="none" strike="noStrike">
                          <a:solidFill>
                            <a:srgbClr val="454545"/>
                          </a:solidFill>
                          <a:effectLst/>
                          <a:latin typeface="Calibri" panose="020F0502020204030204" pitchFamily="34" charset="0"/>
                        </a:rPr>
                        <a:t>, </a:t>
                      </a:r>
                      <a:r>
                        <a:rPr lang="en-US" sz="900" b="0" i="0" u="none" strike="noStrike">
                          <a:solidFill>
                            <a:srgbClr val="663366"/>
                          </a:solidFill>
                          <a:effectLst/>
                          <a:latin typeface="Calibri" panose="020F0502020204030204" pitchFamily="34" charset="0"/>
                        </a:rPr>
                        <a:t>Lucent</a:t>
                      </a:r>
                      <a:r>
                        <a:rPr lang="en-US" sz="900" b="0" i="0" u="none" strike="noStrike">
                          <a:solidFill>
                            <a:srgbClr val="454545"/>
                          </a:solidFill>
                          <a:effectLst/>
                          <a:latin typeface="Calibri" panose="020F0502020204030204" pitchFamily="34" charset="0"/>
                        </a:rPr>
                        <a:t>, and NCR in 1988.</a:t>
                      </a:r>
                    </a:p>
                  </a:txBody>
                  <a:tcPr marL="2980" marR="2980" marT="2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61010571"/>
                  </a:ext>
                </a:extLst>
              </a:tr>
              <a:tr h="490660">
                <a:tc>
                  <a:txBody>
                    <a:bodyPr/>
                    <a:lstStyle/>
                    <a:p>
                      <a:pPr algn="ctr" fontAlgn="t"/>
                      <a:r>
                        <a:rPr lang="en-US" sz="900" b="1" i="0" u="none" strike="noStrike">
                          <a:solidFill>
                            <a:srgbClr val="454545"/>
                          </a:solidFill>
                          <a:effectLst/>
                          <a:latin typeface="Calibri" panose="020F0502020204030204" pitchFamily="34" charset="0"/>
                        </a:rPr>
                        <a:t>1988</a:t>
                      </a:r>
                    </a:p>
                  </a:txBody>
                  <a:tcPr marL="2980" marR="2980" marT="2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8FF"/>
                    </a:solidFill>
                  </a:tcPr>
                </a:tc>
                <a:tc>
                  <a:txBody>
                    <a:bodyPr/>
                    <a:lstStyle/>
                    <a:p>
                      <a:pPr algn="l" fontAlgn="t"/>
                      <a:r>
                        <a:rPr lang="en-US" sz="900" b="0" i="0" u="none" strike="noStrike">
                          <a:solidFill>
                            <a:srgbClr val="454545"/>
                          </a:solidFill>
                          <a:effectLst/>
                          <a:latin typeface="Calibri" panose="020F0502020204030204" pitchFamily="34" charset="0"/>
                        </a:rPr>
                        <a:t>Details about network </a:t>
                      </a:r>
                      <a:r>
                        <a:rPr lang="en-US" sz="900" b="0" i="0" u="none" strike="noStrike">
                          <a:solidFill>
                            <a:srgbClr val="663366"/>
                          </a:solidFill>
                          <a:effectLst/>
                          <a:latin typeface="Calibri" panose="020F0502020204030204" pitchFamily="34" charset="0"/>
                        </a:rPr>
                        <a:t>firewall</a:t>
                      </a:r>
                      <a:r>
                        <a:rPr lang="en-US" sz="900" b="0" i="0" u="none" strike="noStrike">
                          <a:solidFill>
                            <a:srgbClr val="454545"/>
                          </a:solidFill>
                          <a:effectLst/>
                          <a:latin typeface="Calibri" panose="020F0502020204030204" pitchFamily="34" charset="0"/>
                        </a:rPr>
                        <a:t> technology was first published in 1988. The published paper discussed the first firewall, called a </a:t>
                      </a:r>
                      <a:r>
                        <a:rPr lang="en-US" sz="900" b="0" i="0" u="none" strike="noStrike">
                          <a:solidFill>
                            <a:srgbClr val="663366"/>
                          </a:solidFill>
                          <a:effectLst/>
                          <a:latin typeface="Calibri" panose="020F0502020204030204" pitchFamily="34" charset="0"/>
                        </a:rPr>
                        <a:t>packet</a:t>
                      </a:r>
                      <a:r>
                        <a:rPr lang="en-US" sz="900" b="0" i="0" u="none" strike="noStrike">
                          <a:solidFill>
                            <a:srgbClr val="454545"/>
                          </a:solidFill>
                          <a:effectLst/>
                          <a:latin typeface="Calibri" panose="020F0502020204030204" pitchFamily="34" charset="0"/>
                        </a:rPr>
                        <a:t> filter firewall, that was developed by Digital Equipment Corporation the same year.</a:t>
                      </a:r>
                    </a:p>
                  </a:txBody>
                  <a:tcPr marL="2980" marR="2980" marT="2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63460387"/>
                  </a:ext>
                </a:extLst>
              </a:tr>
              <a:tr h="327107">
                <a:tc>
                  <a:txBody>
                    <a:bodyPr/>
                    <a:lstStyle/>
                    <a:p>
                      <a:pPr algn="ctr" fontAlgn="t"/>
                      <a:r>
                        <a:rPr lang="en-US" sz="900" b="1" i="0" u="none" strike="noStrike">
                          <a:solidFill>
                            <a:srgbClr val="454545"/>
                          </a:solidFill>
                          <a:effectLst/>
                          <a:latin typeface="Calibri" panose="020F0502020204030204" pitchFamily="34" charset="0"/>
                        </a:rPr>
                        <a:t>1990</a:t>
                      </a:r>
                    </a:p>
                  </a:txBody>
                  <a:tcPr marL="2980" marR="2980" marT="2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8FF"/>
                    </a:solidFill>
                  </a:tcPr>
                </a:tc>
                <a:tc>
                  <a:txBody>
                    <a:bodyPr/>
                    <a:lstStyle/>
                    <a:p>
                      <a:pPr algn="l" fontAlgn="t"/>
                      <a:r>
                        <a:rPr lang="en-US" sz="900" b="0" i="0" u="sng" strike="noStrike">
                          <a:solidFill>
                            <a:srgbClr val="0563C1"/>
                          </a:solidFill>
                          <a:effectLst/>
                          <a:latin typeface="Calibri" panose="020F0502020204030204" pitchFamily="34" charset="0"/>
                          <a:hlinkClick r:id="rId3"/>
                        </a:rPr>
                        <a:t>Kalpana, a U.S. network hardware company, developed and introduced the first network switch in 1990.</a:t>
                      </a:r>
                      <a:endParaRPr lang="en-US" sz="900" b="0" i="0" u="sng" strike="noStrike">
                        <a:solidFill>
                          <a:srgbClr val="0563C1"/>
                        </a:solidFill>
                        <a:effectLst/>
                        <a:latin typeface="Calibri" panose="020F0502020204030204" pitchFamily="34" charset="0"/>
                      </a:endParaRPr>
                    </a:p>
                  </a:txBody>
                  <a:tcPr marL="2980" marR="2980" marT="2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48907393"/>
                  </a:ext>
                </a:extLst>
              </a:tr>
              <a:tr h="327107">
                <a:tc>
                  <a:txBody>
                    <a:bodyPr/>
                    <a:lstStyle/>
                    <a:p>
                      <a:pPr algn="ctr" fontAlgn="t"/>
                      <a:r>
                        <a:rPr lang="en-US" sz="900" b="1" i="0" u="none" strike="noStrike">
                          <a:solidFill>
                            <a:srgbClr val="454545"/>
                          </a:solidFill>
                          <a:effectLst/>
                          <a:latin typeface="Calibri" panose="020F0502020204030204" pitchFamily="34" charset="0"/>
                        </a:rPr>
                        <a:t>1996</a:t>
                      </a:r>
                    </a:p>
                  </a:txBody>
                  <a:tcPr marL="2980" marR="2980" marT="2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8FF"/>
                    </a:solidFill>
                  </a:tcPr>
                </a:tc>
                <a:tc>
                  <a:txBody>
                    <a:bodyPr/>
                    <a:lstStyle/>
                    <a:p>
                      <a:pPr algn="l" fontAlgn="t"/>
                      <a:r>
                        <a:rPr lang="en-US" sz="900" b="0" i="0" u="sng" strike="noStrike">
                          <a:solidFill>
                            <a:srgbClr val="0563C1"/>
                          </a:solidFill>
                          <a:effectLst/>
                          <a:latin typeface="Calibri" panose="020F0502020204030204" pitchFamily="34" charset="0"/>
                          <a:hlinkClick r:id="rId6"/>
                        </a:rPr>
                        <a:t>IPv6 was introduced in 1996 as an improvement over IPv4, including a wider range of IP addresses, improved routing, and embedded encryption.</a:t>
                      </a:r>
                      <a:endParaRPr lang="en-US" sz="900" b="0" i="0" u="sng" strike="noStrike">
                        <a:solidFill>
                          <a:srgbClr val="0563C1"/>
                        </a:solidFill>
                        <a:effectLst/>
                        <a:latin typeface="Calibri" panose="020F0502020204030204" pitchFamily="34" charset="0"/>
                      </a:endParaRPr>
                    </a:p>
                  </a:txBody>
                  <a:tcPr marL="2980" marR="2980" marT="2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7427286"/>
                  </a:ext>
                </a:extLst>
              </a:tr>
              <a:tr h="327107">
                <a:tc>
                  <a:txBody>
                    <a:bodyPr/>
                    <a:lstStyle/>
                    <a:p>
                      <a:pPr algn="ctr" fontAlgn="t"/>
                      <a:r>
                        <a:rPr lang="en-US" sz="900" b="1" i="0" u="none" strike="noStrike">
                          <a:solidFill>
                            <a:srgbClr val="454545"/>
                          </a:solidFill>
                          <a:effectLst/>
                          <a:latin typeface="Calibri" panose="020F0502020204030204" pitchFamily="34" charset="0"/>
                        </a:rPr>
                        <a:t>1997</a:t>
                      </a:r>
                    </a:p>
                  </a:txBody>
                  <a:tcPr marL="2980" marR="2980" marT="2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8FF"/>
                    </a:solidFill>
                  </a:tcPr>
                </a:tc>
                <a:tc>
                  <a:txBody>
                    <a:bodyPr/>
                    <a:lstStyle/>
                    <a:p>
                      <a:pPr algn="l" fontAlgn="t"/>
                      <a:r>
                        <a:rPr lang="en-US" sz="900" b="0" i="0" u="none" strike="noStrike">
                          <a:solidFill>
                            <a:srgbClr val="454545"/>
                          </a:solidFill>
                          <a:effectLst/>
                          <a:latin typeface="Calibri" panose="020F0502020204030204" pitchFamily="34" charset="0"/>
                        </a:rPr>
                        <a:t>The first version of the </a:t>
                      </a:r>
                      <a:r>
                        <a:rPr lang="en-US" sz="900" b="0" i="0" u="none" strike="noStrike">
                          <a:solidFill>
                            <a:srgbClr val="663366"/>
                          </a:solidFill>
                          <a:effectLst/>
                          <a:latin typeface="Calibri" panose="020F0502020204030204" pitchFamily="34" charset="0"/>
                        </a:rPr>
                        <a:t>802.11</a:t>
                      </a:r>
                      <a:r>
                        <a:rPr lang="en-US" sz="900" b="0" i="0" u="none" strike="noStrike">
                          <a:solidFill>
                            <a:srgbClr val="454545"/>
                          </a:solidFill>
                          <a:effectLst/>
                          <a:latin typeface="Calibri" panose="020F0502020204030204" pitchFamily="34" charset="0"/>
                        </a:rPr>
                        <a:t> standard for </a:t>
                      </a:r>
                      <a:r>
                        <a:rPr lang="en-US" sz="900" b="0" i="0" u="none" strike="noStrike">
                          <a:solidFill>
                            <a:srgbClr val="663366"/>
                          </a:solidFill>
                          <a:effectLst/>
                          <a:latin typeface="Calibri" panose="020F0502020204030204" pitchFamily="34" charset="0"/>
                        </a:rPr>
                        <a:t>Wi-Fi</a:t>
                      </a:r>
                      <a:r>
                        <a:rPr lang="en-US" sz="900" b="0" i="0" u="none" strike="noStrike">
                          <a:solidFill>
                            <a:srgbClr val="454545"/>
                          </a:solidFill>
                          <a:effectLst/>
                          <a:latin typeface="Calibri" panose="020F0502020204030204" pitchFamily="34" charset="0"/>
                        </a:rPr>
                        <a:t> is introduced in June 1997, providing transmission speeds up to 2 </a:t>
                      </a:r>
                      <a:r>
                        <a:rPr lang="en-US" sz="900" b="0" i="0" u="none" strike="noStrike">
                          <a:solidFill>
                            <a:srgbClr val="663366"/>
                          </a:solidFill>
                          <a:effectLst/>
                          <a:latin typeface="Calibri" panose="020F0502020204030204" pitchFamily="34" charset="0"/>
                        </a:rPr>
                        <a:t>Mbps</a:t>
                      </a:r>
                      <a:r>
                        <a:rPr lang="en-US" sz="900" b="0" i="0" u="none" strike="noStrike">
                          <a:solidFill>
                            <a:srgbClr val="454545"/>
                          </a:solidFill>
                          <a:effectLst/>
                          <a:latin typeface="Calibri" panose="020F0502020204030204" pitchFamily="34" charset="0"/>
                        </a:rPr>
                        <a:t>.</a:t>
                      </a:r>
                    </a:p>
                  </a:txBody>
                  <a:tcPr marL="2980" marR="2980" marT="2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51752588"/>
                  </a:ext>
                </a:extLst>
              </a:tr>
              <a:tr h="327107">
                <a:tc>
                  <a:txBody>
                    <a:bodyPr/>
                    <a:lstStyle/>
                    <a:p>
                      <a:pPr algn="ctr" fontAlgn="t"/>
                      <a:r>
                        <a:rPr lang="en-US" sz="900" b="1" i="0" u="none" strike="noStrike">
                          <a:solidFill>
                            <a:srgbClr val="454545"/>
                          </a:solidFill>
                          <a:effectLst/>
                          <a:latin typeface="Calibri" panose="020F0502020204030204" pitchFamily="34" charset="0"/>
                        </a:rPr>
                        <a:t>1999</a:t>
                      </a:r>
                    </a:p>
                  </a:txBody>
                  <a:tcPr marL="2980" marR="2980" marT="2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8FF"/>
                    </a:solidFill>
                  </a:tcPr>
                </a:tc>
                <a:tc>
                  <a:txBody>
                    <a:bodyPr/>
                    <a:lstStyle/>
                    <a:p>
                      <a:pPr algn="l" fontAlgn="t"/>
                      <a:r>
                        <a:rPr lang="en-US" sz="900" b="0" i="0" u="sng" strike="noStrike">
                          <a:solidFill>
                            <a:srgbClr val="0563C1"/>
                          </a:solidFill>
                          <a:effectLst/>
                          <a:latin typeface="Calibri" panose="020F0502020204030204" pitchFamily="34" charset="0"/>
                          <a:hlinkClick r:id="rId7"/>
                        </a:rPr>
                        <a:t>The WEP encryption protocol for Wi-Fi is introduced in September 1999, for use with 802.11b.</a:t>
                      </a:r>
                      <a:endParaRPr lang="en-US" sz="900" b="0" i="0" u="sng" strike="noStrike">
                        <a:solidFill>
                          <a:srgbClr val="0563C1"/>
                        </a:solidFill>
                        <a:effectLst/>
                        <a:latin typeface="Calibri" panose="020F0502020204030204" pitchFamily="34" charset="0"/>
                      </a:endParaRPr>
                    </a:p>
                  </a:txBody>
                  <a:tcPr marL="2980" marR="2980" marT="2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53621330"/>
                  </a:ext>
                </a:extLst>
              </a:tr>
              <a:tr h="327107">
                <a:tc>
                  <a:txBody>
                    <a:bodyPr/>
                    <a:lstStyle/>
                    <a:p>
                      <a:pPr algn="ctr" fontAlgn="t"/>
                      <a:r>
                        <a:rPr lang="en-US" sz="900" b="1" i="0" u="none" strike="noStrike">
                          <a:solidFill>
                            <a:srgbClr val="454545"/>
                          </a:solidFill>
                          <a:effectLst/>
                          <a:latin typeface="Calibri" panose="020F0502020204030204" pitchFamily="34" charset="0"/>
                        </a:rPr>
                        <a:t>2003</a:t>
                      </a:r>
                    </a:p>
                  </a:txBody>
                  <a:tcPr marL="2980" marR="2980" marT="2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8FF"/>
                    </a:solidFill>
                  </a:tcPr>
                </a:tc>
                <a:tc>
                  <a:txBody>
                    <a:bodyPr/>
                    <a:lstStyle/>
                    <a:p>
                      <a:pPr algn="l" fontAlgn="t"/>
                      <a:r>
                        <a:rPr lang="en-US" sz="900" b="0" i="0" u="none" strike="noStrike">
                          <a:solidFill>
                            <a:srgbClr val="663366"/>
                          </a:solidFill>
                          <a:effectLst/>
                          <a:latin typeface="Calibri" panose="020F0502020204030204" pitchFamily="34" charset="0"/>
                        </a:rPr>
                        <a:t>802.11g</a:t>
                      </a:r>
                      <a:r>
                        <a:rPr lang="en-US" sz="900" b="0" i="0" u="none" strike="noStrike">
                          <a:solidFill>
                            <a:srgbClr val="454545"/>
                          </a:solidFill>
                          <a:effectLst/>
                          <a:latin typeface="Calibri" panose="020F0502020204030204" pitchFamily="34" charset="0"/>
                        </a:rPr>
                        <a:t> devices were available to the public starting in January 2003, providing transmission speeds up to 20 </a:t>
                      </a:r>
                      <a:r>
                        <a:rPr lang="en-US" sz="900" b="0" i="0" u="none" strike="noStrike">
                          <a:solidFill>
                            <a:srgbClr val="663366"/>
                          </a:solidFill>
                          <a:effectLst/>
                          <a:latin typeface="Calibri" panose="020F0502020204030204" pitchFamily="34" charset="0"/>
                        </a:rPr>
                        <a:t>Mbps</a:t>
                      </a:r>
                      <a:r>
                        <a:rPr lang="en-US" sz="900" b="0" i="0" u="none" strike="noStrike">
                          <a:solidFill>
                            <a:srgbClr val="454545"/>
                          </a:solidFill>
                          <a:effectLst/>
                          <a:latin typeface="Calibri" panose="020F0502020204030204" pitchFamily="34" charset="0"/>
                        </a:rPr>
                        <a:t>.</a:t>
                      </a:r>
                      <a:endParaRPr lang="en-US" sz="900" b="0" i="0" u="none" strike="noStrike">
                        <a:solidFill>
                          <a:srgbClr val="663366"/>
                        </a:solidFill>
                        <a:effectLst/>
                        <a:latin typeface="Calibri" panose="020F0502020204030204" pitchFamily="34" charset="0"/>
                      </a:endParaRPr>
                    </a:p>
                  </a:txBody>
                  <a:tcPr marL="2980" marR="2980" marT="2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01476820"/>
                  </a:ext>
                </a:extLst>
              </a:tr>
              <a:tr h="490660">
                <a:tc>
                  <a:txBody>
                    <a:bodyPr/>
                    <a:lstStyle/>
                    <a:p>
                      <a:pPr algn="ctr" fontAlgn="t"/>
                      <a:r>
                        <a:rPr lang="en-US" sz="900" b="1" i="0" u="none" strike="noStrike">
                          <a:solidFill>
                            <a:srgbClr val="454545"/>
                          </a:solidFill>
                          <a:effectLst/>
                          <a:latin typeface="Calibri" panose="020F0502020204030204" pitchFamily="34" charset="0"/>
                        </a:rPr>
                        <a:t>2009</a:t>
                      </a:r>
                    </a:p>
                  </a:txBody>
                  <a:tcPr marL="2980" marR="2980" marT="2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8FF"/>
                    </a:solidFill>
                  </a:tcPr>
                </a:tc>
                <a:tc>
                  <a:txBody>
                    <a:bodyPr/>
                    <a:lstStyle/>
                    <a:p>
                      <a:pPr algn="l" fontAlgn="t"/>
                      <a:r>
                        <a:rPr lang="en-US" sz="900" b="0" i="0" u="none" strike="noStrike" dirty="0">
                          <a:solidFill>
                            <a:srgbClr val="454545"/>
                          </a:solidFill>
                          <a:effectLst/>
                          <a:latin typeface="Calibri" panose="020F0502020204030204" pitchFamily="34" charset="0"/>
                        </a:rPr>
                        <a:t>The </a:t>
                      </a:r>
                      <a:r>
                        <a:rPr lang="en-US" sz="900" b="0" i="0" u="none" strike="noStrike" dirty="0">
                          <a:solidFill>
                            <a:srgbClr val="663366"/>
                          </a:solidFill>
                          <a:effectLst/>
                          <a:latin typeface="Calibri" panose="020F0502020204030204" pitchFamily="34" charset="0"/>
                        </a:rPr>
                        <a:t>802.11n</a:t>
                      </a:r>
                      <a:r>
                        <a:rPr lang="en-US" sz="900" b="0" i="0" u="none" strike="noStrike" dirty="0">
                          <a:solidFill>
                            <a:srgbClr val="454545"/>
                          </a:solidFill>
                          <a:effectLst/>
                          <a:latin typeface="Calibri" panose="020F0502020204030204" pitchFamily="34" charset="0"/>
                        </a:rPr>
                        <a:t> standard for </a:t>
                      </a:r>
                      <a:r>
                        <a:rPr lang="en-US" sz="900" b="0" i="0" u="none" strike="noStrike" dirty="0">
                          <a:solidFill>
                            <a:srgbClr val="663366"/>
                          </a:solidFill>
                          <a:effectLst/>
                          <a:latin typeface="Calibri" panose="020F0502020204030204" pitchFamily="34" charset="0"/>
                        </a:rPr>
                        <a:t>Wi-Fi</a:t>
                      </a:r>
                      <a:r>
                        <a:rPr lang="en-US" sz="900" b="0" i="0" u="none" strike="noStrike" dirty="0">
                          <a:solidFill>
                            <a:srgbClr val="454545"/>
                          </a:solidFill>
                          <a:effectLst/>
                          <a:latin typeface="Calibri" panose="020F0502020204030204" pitchFamily="34" charset="0"/>
                        </a:rPr>
                        <a:t> was made official in 2009. It provides higher transfer speeds over 802.11a and 802.11g, and it can operate on the 2.4 GHz and 5 GHz bandwidths.</a:t>
                      </a:r>
                    </a:p>
                  </a:txBody>
                  <a:tcPr marL="2980" marR="2980" marT="2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93183551"/>
                  </a:ext>
                </a:extLst>
              </a:tr>
            </a:tbl>
          </a:graphicData>
        </a:graphic>
      </p:graphicFrame>
      <p:sp>
        <p:nvSpPr>
          <p:cNvPr id="7" name="Rectangle 6">
            <a:extLst>
              <a:ext uri="{FF2B5EF4-FFF2-40B4-BE49-F238E27FC236}">
                <a16:creationId xmlns:a16="http://schemas.microsoft.com/office/drawing/2014/main" id="{9B4692F0-BAAF-4310-8CA7-3C2B16928359}"/>
              </a:ext>
            </a:extLst>
          </p:cNvPr>
          <p:cNvSpPr/>
          <p:nvPr/>
        </p:nvSpPr>
        <p:spPr>
          <a:xfrm>
            <a:off x="423336" y="5974787"/>
            <a:ext cx="5348259" cy="369332"/>
          </a:xfrm>
          <a:prstGeom prst="rect">
            <a:avLst/>
          </a:prstGeom>
        </p:spPr>
        <p:txBody>
          <a:bodyPr wrap="none">
            <a:spAutoFit/>
          </a:bodyPr>
          <a:lstStyle/>
          <a:p>
            <a:r>
              <a:rPr lang="en-US" dirty="0">
                <a:hlinkClick r:id="rId8"/>
              </a:rPr>
              <a:t>https://www.computerhope.com/history/network.htm</a:t>
            </a:r>
            <a:endParaRPr lang="en-US" dirty="0"/>
          </a:p>
        </p:txBody>
      </p:sp>
    </p:spTree>
    <p:extLst>
      <p:ext uri="{BB962C8B-B14F-4D97-AF65-F5344CB8AC3E}">
        <p14:creationId xmlns:p14="http://schemas.microsoft.com/office/powerpoint/2010/main" val="247765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8B2DB-08A9-44F4-A496-3FA5A1400474}"/>
              </a:ext>
            </a:extLst>
          </p:cNvPr>
          <p:cNvSpPr>
            <a:spLocks noGrp="1"/>
          </p:cNvSpPr>
          <p:nvPr>
            <p:ph type="title"/>
          </p:nvPr>
        </p:nvSpPr>
        <p:spPr/>
        <p:txBody>
          <a:bodyPr/>
          <a:lstStyle/>
          <a:p>
            <a:r>
              <a:rPr lang="en-US" dirty="0"/>
              <a:t>Networking terms</a:t>
            </a:r>
          </a:p>
        </p:txBody>
      </p:sp>
      <p:sp>
        <p:nvSpPr>
          <p:cNvPr id="3" name="Content Placeholder 2">
            <a:extLst>
              <a:ext uri="{FF2B5EF4-FFF2-40B4-BE49-F238E27FC236}">
                <a16:creationId xmlns:a16="http://schemas.microsoft.com/office/drawing/2014/main" id="{90EE4AAD-461A-4FE0-A9FF-A183477CFD7F}"/>
              </a:ext>
            </a:extLst>
          </p:cNvPr>
          <p:cNvSpPr>
            <a:spLocks noGrp="1"/>
          </p:cNvSpPr>
          <p:nvPr>
            <p:ph idx="1"/>
          </p:nvPr>
        </p:nvSpPr>
        <p:spPr/>
        <p:txBody>
          <a:bodyPr>
            <a:normAutofit fontScale="92500" lnSpcReduction="20000"/>
          </a:bodyPr>
          <a:lstStyle/>
          <a:p>
            <a:r>
              <a:rPr lang="en-US" b="1" dirty="0"/>
              <a:t>Domain Name System (DNS): </a:t>
            </a:r>
            <a:r>
              <a:rPr lang="en-US" dirty="0"/>
              <a:t>DNS translates Internet addresses (such as www.dummies.com) to IP addresses (such as 208.215.179.146) so routers can find Web sites (among other things) on the Internet. Typically, your ISP will provide you a primary and secondary DNS server address. You configure DNS in your computer’s network settings (or set it up on your DHCP server to automatically configure your computers and other network devices with DNS information).</a:t>
            </a:r>
          </a:p>
          <a:p>
            <a:r>
              <a:rPr lang="en-US" b="1" dirty="0"/>
              <a:t>Dynamic Host Configuration Protocol (DHCP):</a:t>
            </a:r>
            <a:r>
              <a:rPr lang="en-US" dirty="0"/>
              <a:t> DHCP automatically assigns IP addresses to the devices on your network. You pre-configure a range of allowable IP addresses on a DHCP server (such as a router or computer) that runs on your network.</a:t>
            </a:r>
          </a:p>
          <a:p>
            <a:r>
              <a:rPr lang="en-US" b="1" dirty="0"/>
              <a:t>Ethernet: </a:t>
            </a:r>
            <a:r>
              <a:rPr lang="en-US" dirty="0"/>
              <a:t>Ethernet is a networking standard. Although there are other types of networks, Ethernet is by far the most common and is almost exclusively the only standard used in home networking. You will encounter this term frequently when shopping for various network hardware, such as routers, modems, and cables.</a:t>
            </a:r>
          </a:p>
          <a:p>
            <a:r>
              <a:rPr lang="en-US" b="1" dirty="0"/>
              <a:t>Virtual Private Network (VPN):</a:t>
            </a:r>
            <a:r>
              <a:rPr lang="en-US" dirty="0"/>
              <a:t> A VPN allows two networks to be connected securely over the Internet as if they were one network. For example, you might use a VPN to connect your home network to your corporate network (if your company permits you to connect to the office from home).</a:t>
            </a:r>
          </a:p>
        </p:txBody>
      </p:sp>
    </p:spTree>
    <p:extLst>
      <p:ext uri="{BB962C8B-B14F-4D97-AF65-F5344CB8AC3E}">
        <p14:creationId xmlns:p14="http://schemas.microsoft.com/office/powerpoint/2010/main" val="3919321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8B2DB-08A9-44F4-A496-3FA5A1400474}"/>
              </a:ext>
            </a:extLst>
          </p:cNvPr>
          <p:cNvSpPr>
            <a:spLocks noGrp="1"/>
          </p:cNvSpPr>
          <p:nvPr>
            <p:ph type="title"/>
          </p:nvPr>
        </p:nvSpPr>
        <p:spPr/>
        <p:txBody>
          <a:bodyPr/>
          <a:lstStyle/>
          <a:p>
            <a:r>
              <a:rPr lang="en-US" dirty="0"/>
              <a:t>Networking Architecture terms</a:t>
            </a:r>
          </a:p>
        </p:txBody>
      </p:sp>
      <p:sp>
        <p:nvSpPr>
          <p:cNvPr id="3" name="Content Placeholder 2">
            <a:extLst>
              <a:ext uri="{FF2B5EF4-FFF2-40B4-BE49-F238E27FC236}">
                <a16:creationId xmlns:a16="http://schemas.microsoft.com/office/drawing/2014/main" id="{90EE4AAD-461A-4FE0-A9FF-A183477CFD7F}"/>
              </a:ext>
            </a:extLst>
          </p:cNvPr>
          <p:cNvSpPr>
            <a:spLocks noGrp="1"/>
          </p:cNvSpPr>
          <p:nvPr>
            <p:ph idx="1"/>
          </p:nvPr>
        </p:nvSpPr>
        <p:spPr/>
        <p:txBody>
          <a:bodyPr>
            <a:normAutofit/>
          </a:bodyPr>
          <a:lstStyle/>
          <a:p>
            <a:r>
              <a:rPr lang="en-US" dirty="0"/>
              <a:t>Topology</a:t>
            </a:r>
          </a:p>
          <a:p>
            <a:r>
              <a:rPr lang="en-US" dirty="0"/>
              <a:t>Network topologies are categorized into the following basic types:</a:t>
            </a:r>
          </a:p>
          <a:p>
            <a:pPr lvl="1"/>
            <a:r>
              <a:rPr lang="en-US" dirty="0"/>
              <a:t>Bus: Common backbone to connect all devices (like a hardware bus)</a:t>
            </a:r>
          </a:p>
          <a:p>
            <a:pPr lvl="1"/>
            <a:r>
              <a:rPr lang="en-US" dirty="0"/>
              <a:t>Ring: All messages travel through a ring in the same direction (either clockwise or counterclockwise). A failure in any cable or device breaks the loop and can take down the network.</a:t>
            </a:r>
          </a:p>
          <a:p>
            <a:pPr lvl="1"/>
            <a:r>
              <a:rPr lang="en-US" dirty="0"/>
              <a:t>Star:  A star network features a central connection point called a hub node that is either a network hub, switch or router (common in homes)</a:t>
            </a:r>
          </a:p>
          <a:p>
            <a:pPr lvl="1"/>
            <a:r>
              <a:rPr lang="en-US" dirty="0"/>
              <a:t>Tree: Joins multiple ‘Star’ networks onto a bus</a:t>
            </a:r>
          </a:p>
          <a:p>
            <a:pPr lvl="1"/>
            <a:r>
              <a:rPr lang="en-US" dirty="0"/>
              <a:t>Mesh: Multiple routes from source to destination.  WANs are Mesh networks</a:t>
            </a:r>
          </a:p>
        </p:txBody>
      </p:sp>
      <p:sp>
        <p:nvSpPr>
          <p:cNvPr id="4" name="Rectangle 3">
            <a:extLst>
              <a:ext uri="{FF2B5EF4-FFF2-40B4-BE49-F238E27FC236}">
                <a16:creationId xmlns:a16="http://schemas.microsoft.com/office/drawing/2014/main" id="{28743477-6160-4D09-B18A-70F49E9E9B5A}"/>
              </a:ext>
            </a:extLst>
          </p:cNvPr>
          <p:cNvSpPr/>
          <p:nvPr/>
        </p:nvSpPr>
        <p:spPr>
          <a:xfrm>
            <a:off x="1300612" y="5977468"/>
            <a:ext cx="6127960" cy="369332"/>
          </a:xfrm>
          <a:prstGeom prst="rect">
            <a:avLst/>
          </a:prstGeom>
        </p:spPr>
        <p:txBody>
          <a:bodyPr wrap="none">
            <a:spAutoFit/>
          </a:bodyPr>
          <a:lstStyle/>
          <a:p>
            <a:r>
              <a:rPr lang="en-US" dirty="0">
                <a:hlinkClick r:id="rId2"/>
              </a:rPr>
              <a:t>https://www.lifewire.com/computer-network-topology-817884</a:t>
            </a:r>
            <a:endParaRPr lang="en-US" dirty="0"/>
          </a:p>
        </p:txBody>
      </p:sp>
    </p:spTree>
    <p:extLst>
      <p:ext uri="{BB962C8B-B14F-4D97-AF65-F5344CB8AC3E}">
        <p14:creationId xmlns:p14="http://schemas.microsoft.com/office/powerpoint/2010/main" val="1963398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C436EA-A2E6-4CE7-8A9E-EE3703DCDAA4}"/>
              </a:ext>
            </a:extLst>
          </p:cNvPr>
          <p:cNvSpPr>
            <a:spLocks noGrp="1"/>
          </p:cNvSpPr>
          <p:nvPr>
            <p:ph type="title"/>
          </p:nvPr>
        </p:nvSpPr>
        <p:spPr/>
        <p:txBody>
          <a:bodyPr/>
          <a:lstStyle/>
          <a:p>
            <a:r>
              <a:rPr lang="en-US" dirty="0"/>
              <a:t>Topologies</a:t>
            </a:r>
          </a:p>
        </p:txBody>
      </p:sp>
      <p:pic>
        <p:nvPicPr>
          <p:cNvPr id="6" name="Picture 5">
            <a:extLst>
              <a:ext uri="{FF2B5EF4-FFF2-40B4-BE49-F238E27FC236}">
                <a16:creationId xmlns:a16="http://schemas.microsoft.com/office/drawing/2014/main" id="{8F58967B-746A-4C31-9ADD-D41A827664DB}"/>
              </a:ext>
            </a:extLst>
          </p:cNvPr>
          <p:cNvPicPr>
            <a:picLocks noChangeAspect="1"/>
          </p:cNvPicPr>
          <p:nvPr/>
        </p:nvPicPr>
        <p:blipFill>
          <a:blip r:embed="rId2"/>
          <a:stretch>
            <a:fillRect/>
          </a:stretch>
        </p:blipFill>
        <p:spPr>
          <a:xfrm>
            <a:off x="6584957" y="512455"/>
            <a:ext cx="4704515" cy="2789191"/>
          </a:xfrm>
          <a:prstGeom prst="rect">
            <a:avLst/>
          </a:prstGeom>
        </p:spPr>
      </p:pic>
      <p:pic>
        <p:nvPicPr>
          <p:cNvPr id="7" name="Picture 6">
            <a:extLst>
              <a:ext uri="{FF2B5EF4-FFF2-40B4-BE49-F238E27FC236}">
                <a16:creationId xmlns:a16="http://schemas.microsoft.com/office/drawing/2014/main" id="{63F73E38-5AEF-4B9B-ADAF-CD35686C2E80}"/>
              </a:ext>
            </a:extLst>
          </p:cNvPr>
          <p:cNvPicPr>
            <a:picLocks noChangeAspect="1"/>
          </p:cNvPicPr>
          <p:nvPr/>
        </p:nvPicPr>
        <p:blipFill>
          <a:blip r:embed="rId3"/>
          <a:stretch>
            <a:fillRect/>
          </a:stretch>
        </p:blipFill>
        <p:spPr>
          <a:xfrm>
            <a:off x="367925" y="1838064"/>
            <a:ext cx="5362149" cy="1808715"/>
          </a:xfrm>
          <a:prstGeom prst="rect">
            <a:avLst/>
          </a:prstGeom>
        </p:spPr>
      </p:pic>
      <p:pic>
        <p:nvPicPr>
          <p:cNvPr id="8" name="Picture 7">
            <a:extLst>
              <a:ext uri="{FF2B5EF4-FFF2-40B4-BE49-F238E27FC236}">
                <a16:creationId xmlns:a16="http://schemas.microsoft.com/office/drawing/2014/main" id="{E11FBB2D-E6AA-4FBF-AAC8-D73C46355A1B}"/>
              </a:ext>
            </a:extLst>
          </p:cNvPr>
          <p:cNvPicPr>
            <a:picLocks noChangeAspect="1"/>
          </p:cNvPicPr>
          <p:nvPr/>
        </p:nvPicPr>
        <p:blipFill>
          <a:blip r:embed="rId4"/>
          <a:stretch>
            <a:fillRect/>
          </a:stretch>
        </p:blipFill>
        <p:spPr>
          <a:xfrm>
            <a:off x="573529" y="3747483"/>
            <a:ext cx="3060997" cy="2136299"/>
          </a:xfrm>
          <a:prstGeom prst="rect">
            <a:avLst/>
          </a:prstGeom>
        </p:spPr>
      </p:pic>
      <p:pic>
        <p:nvPicPr>
          <p:cNvPr id="9" name="Picture 8">
            <a:extLst>
              <a:ext uri="{FF2B5EF4-FFF2-40B4-BE49-F238E27FC236}">
                <a16:creationId xmlns:a16="http://schemas.microsoft.com/office/drawing/2014/main" id="{8F3BB37F-9216-470B-A6E1-CD6E5DA06C0D}"/>
              </a:ext>
            </a:extLst>
          </p:cNvPr>
          <p:cNvPicPr>
            <a:picLocks noChangeAspect="1"/>
          </p:cNvPicPr>
          <p:nvPr/>
        </p:nvPicPr>
        <p:blipFill>
          <a:blip r:embed="rId5"/>
          <a:stretch>
            <a:fillRect/>
          </a:stretch>
        </p:blipFill>
        <p:spPr>
          <a:xfrm>
            <a:off x="4085041" y="3843997"/>
            <a:ext cx="3410478" cy="2275963"/>
          </a:xfrm>
          <a:prstGeom prst="rect">
            <a:avLst/>
          </a:prstGeom>
        </p:spPr>
      </p:pic>
      <p:pic>
        <p:nvPicPr>
          <p:cNvPr id="10" name="Picture 9">
            <a:extLst>
              <a:ext uri="{FF2B5EF4-FFF2-40B4-BE49-F238E27FC236}">
                <a16:creationId xmlns:a16="http://schemas.microsoft.com/office/drawing/2014/main" id="{A7594BEE-25EA-40E9-BDA4-0C66A6454A7C}"/>
              </a:ext>
            </a:extLst>
          </p:cNvPr>
          <p:cNvPicPr>
            <a:picLocks noChangeAspect="1"/>
          </p:cNvPicPr>
          <p:nvPr/>
        </p:nvPicPr>
        <p:blipFill>
          <a:blip r:embed="rId6"/>
          <a:stretch>
            <a:fillRect/>
          </a:stretch>
        </p:blipFill>
        <p:spPr>
          <a:xfrm>
            <a:off x="7603037" y="3798622"/>
            <a:ext cx="4448285" cy="2034019"/>
          </a:xfrm>
          <a:prstGeom prst="rect">
            <a:avLst/>
          </a:prstGeom>
        </p:spPr>
      </p:pic>
      <p:sp>
        <p:nvSpPr>
          <p:cNvPr id="11" name="TextBox 10">
            <a:extLst>
              <a:ext uri="{FF2B5EF4-FFF2-40B4-BE49-F238E27FC236}">
                <a16:creationId xmlns:a16="http://schemas.microsoft.com/office/drawing/2014/main" id="{13236E49-DAF7-404D-9477-B760D11DA459}"/>
              </a:ext>
            </a:extLst>
          </p:cNvPr>
          <p:cNvSpPr txBox="1"/>
          <p:nvPr/>
        </p:nvSpPr>
        <p:spPr>
          <a:xfrm>
            <a:off x="4631517" y="3159820"/>
            <a:ext cx="1055077" cy="369332"/>
          </a:xfrm>
          <a:prstGeom prst="rect">
            <a:avLst/>
          </a:prstGeom>
          <a:noFill/>
        </p:spPr>
        <p:txBody>
          <a:bodyPr wrap="square" rtlCol="0">
            <a:spAutoFit/>
          </a:bodyPr>
          <a:lstStyle/>
          <a:p>
            <a:r>
              <a:rPr lang="en-US" b="1" i="1" dirty="0"/>
              <a:t>BUS</a:t>
            </a:r>
          </a:p>
        </p:txBody>
      </p:sp>
      <p:sp>
        <p:nvSpPr>
          <p:cNvPr id="13" name="TextBox 12">
            <a:extLst>
              <a:ext uri="{FF2B5EF4-FFF2-40B4-BE49-F238E27FC236}">
                <a16:creationId xmlns:a16="http://schemas.microsoft.com/office/drawing/2014/main" id="{4070E62B-5F82-4915-9159-00598B602BD4}"/>
              </a:ext>
            </a:extLst>
          </p:cNvPr>
          <p:cNvSpPr txBox="1"/>
          <p:nvPr/>
        </p:nvSpPr>
        <p:spPr>
          <a:xfrm>
            <a:off x="8409675" y="3907392"/>
            <a:ext cx="1055077" cy="369332"/>
          </a:xfrm>
          <a:prstGeom prst="rect">
            <a:avLst/>
          </a:prstGeom>
          <a:noFill/>
        </p:spPr>
        <p:txBody>
          <a:bodyPr wrap="square" rtlCol="0">
            <a:spAutoFit/>
          </a:bodyPr>
          <a:lstStyle/>
          <a:p>
            <a:r>
              <a:rPr lang="en-US" b="1" i="1" dirty="0"/>
              <a:t>TREE</a:t>
            </a:r>
          </a:p>
        </p:txBody>
      </p:sp>
      <p:sp>
        <p:nvSpPr>
          <p:cNvPr id="14" name="TextBox 13">
            <a:extLst>
              <a:ext uri="{FF2B5EF4-FFF2-40B4-BE49-F238E27FC236}">
                <a16:creationId xmlns:a16="http://schemas.microsoft.com/office/drawing/2014/main" id="{4A6D553A-50F2-438F-81D8-052CFB6CC5CF}"/>
              </a:ext>
            </a:extLst>
          </p:cNvPr>
          <p:cNvSpPr txBox="1"/>
          <p:nvPr/>
        </p:nvSpPr>
        <p:spPr>
          <a:xfrm>
            <a:off x="5472593" y="3747483"/>
            <a:ext cx="1055077" cy="369332"/>
          </a:xfrm>
          <a:prstGeom prst="rect">
            <a:avLst/>
          </a:prstGeom>
          <a:noFill/>
        </p:spPr>
        <p:txBody>
          <a:bodyPr wrap="square" rtlCol="0">
            <a:spAutoFit/>
          </a:bodyPr>
          <a:lstStyle/>
          <a:p>
            <a:r>
              <a:rPr lang="en-US" b="1" i="1" dirty="0"/>
              <a:t>MESH</a:t>
            </a:r>
          </a:p>
        </p:txBody>
      </p:sp>
      <p:sp>
        <p:nvSpPr>
          <p:cNvPr id="15" name="TextBox 14">
            <a:extLst>
              <a:ext uri="{FF2B5EF4-FFF2-40B4-BE49-F238E27FC236}">
                <a16:creationId xmlns:a16="http://schemas.microsoft.com/office/drawing/2014/main" id="{06003B58-1FA4-423D-A591-19F46F9821DC}"/>
              </a:ext>
            </a:extLst>
          </p:cNvPr>
          <p:cNvSpPr txBox="1"/>
          <p:nvPr/>
        </p:nvSpPr>
        <p:spPr>
          <a:xfrm>
            <a:off x="1675217" y="5366169"/>
            <a:ext cx="1055077" cy="369332"/>
          </a:xfrm>
          <a:prstGeom prst="rect">
            <a:avLst/>
          </a:prstGeom>
          <a:noFill/>
        </p:spPr>
        <p:txBody>
          <a:bodyPr wrap="square" rtlCol="0">
            <a:spAutoFit/>
          </a:bodyPr>
          <a:lstStyle/>
          <a:p>
            <a:r>
              <a:rPr lang="en-US" b="1" i="1" dirty="0"/>
              <a:t>STAR</a:t>
            </a:r>
          </a:p>
        </p:txBody>
      </p:sp>
      <p:sp>
        <p:nvSpPr>
          <p:cNvPr id="12" name="TextBox 11">
            <a:extLst>
              <a:ext uri="{FF2B5EF4-FFF2-40B4-BE49-F238E27FC236}">
                <a16:creationId xmlns:a16="http://schemas.microsoft.com/office/drawing/2014/main" id="{69FE0124-D77C-4F2F-AEB2-8C4D0DCC635D}"/>
              </a:ext>
            </a:extLst>
          </p:cNvPr>
          <p:cNvSpPr txBox="1"/>
          <p:nvPr/>
        </p:nvSpPr>
        <p:spPr>
          <a:xfrm>
            <a:off x="4085040" y="512455"/>
            <a:ext cx="3365425" cy="646331"/>
          </a:xfrm>
          <a:prstGeom prst="rect">
            <a:avLst/>
          </a:prstGeom>
          <a:noFill/>
        </p:spPr>
        <p:txBody>
          <a:bodyPr wrap="square" rtlCol="0">
            <a:spAutoFit/>
          </a:bodyPr>
          <a:lstStyle/>
          <a:p>
            <a:r>
              <a:rPr lang="en-US" b="1" dirty="0"/>
              <a:t>Think domains, subnets …</a:t>
            </a:r>
          </a:p>
          <a:p>
            <a:r>
              <a:rPr lang="en-US" b="1" dirty="0"/>
              <a:t>Most networks today are hybrids</a:t>
            </a:r>
          </a:p>
        </p:txBody>
      </p:sp>
    </p:spTree>
    <p:extLst>
      <p:ext uri="{BB962C8B-B14F-4D97-AF65-F5344CB8AC3E}">
        <p14:creationId xmlns:p14="http://schemas.microsoft.com/office/powerpoint/2010/main" val="203593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7D5D8-9B20-4F0B-ACBB-44A404687FE4}"/>
              </a:ext>
            </a:extLst>
          </p:cNvPr>
          <p:cNvSpPr>
            <a:spLocks noGrp="1"/>
          </p:cNvSpPr>
          <p:nvPr>
            <p:ph type="title"/>
          </p:nvPr>
        </p:nvSpPr>
        <p:spPr/>
        <p:txBody>
          <a:bodyPr/>
          <a:lstStyle/>
          <a:p>
            <a:r>
              <a:rPr lang="en-US" dirty="0"/>
              <a:t>Network Architecture terms</a:t>
            </a:r>
          </a:p>
        </p:txBody>
      </p:sp>
      <p:sp>
        <p:nvSpPr>
          <p:cNvPr id="3" name="Content Placeholder 2">
            <a:extLst>
              <a:ext uri="{FF2B5EF4-FFF2-40B4-BE49-F238E27FC236}">
                <a16:creationId xmlns:a16="http://schemas.microsoft.com/office/drawing/2014/main" id="{3B6F96BE-CA96-4EC0-B27F-8A2C1E30ED90}"/>
              </a:ext>
            </a:extLst>
          </p:cNvPr>
          <p:cNvSpPr>
            <a:spLocks noGrp="1"/>
          </p:cNvSpPr>
          <p:nvPr>
            <p:ph idx="1"/>
          </p:nvPr>
        </p:nvSpPr>
        <p:spPr>
          <a:xfrm>
            <a:off x="1097280" y="1867376"/>
            <a:ext cx="10058400" cy="4023360"/>
          </a:xfrm>
        </p:spPr>
        <p:txBody>
          <a:bodyPr/>
          <a:lstStyle/>
          <a:p>
            <a:r>
              <a:rPr lang="en-US" sz="2400" u="sng" dirty="0"/>
              <a:t>Protocols</a:t>
            </a:r>
          </a:p>
          <a:p>
            <a:r>
              <a:rPr lang="en-US" dirty="0"/>
              <a:t>The communications architecture for sending/ receiving data over networks</a:t>
            </a:r>
          </a:p>
          <a:p>
            <a:r>
              <a:rPr lang="en-US" u="sng" dirty="0"/>
              <a:t>Low level protocols:</a:t>
            </a:r>
          </a:p>
          <a:p>
            <a:r>
              <a:rPr lang="en-US" dirty="0"/>
              <a:t>TCP/ IP, Token Ring</a:t>
            </a:r>
          </a:p>
          <a:p>
            <a:r>
              <a:rPr lang="en-US" u="sng" dirty="0"/>
              <a:t>Application Layer:</a:t>
            </a:r>
          </a:p>
          <a:p>
            <a:r>
              <a:rPr lang="en-US" dirty="0"/>
              <a:t>FTP, HTTP, SMTP, POP3, SMB, …</a:t>
            </a:r>
          </a:p>
          <a:p>
            <a:endParaRPr lang="en-US" dirty="0"/>
          </a:p>
          <a:p>
            <a:r>
              <a:rPr lang="en-US" dirty="0"/>
              <a:t>APIs are built on Layer 7 protocols</a:t>
            </a:r>
          </a:p>
        </p:txBody>
      </p:sp>
      <p:graphicFrame>
        <p:nvGraphicFramePr>
          <p:cNvPr id="4" name="Table 4">
            <a:extLst>
              <a:ext uri="{FF2B5EF4-FFF2-40B4-BE49-F238E27FC236}">
                <a16:creationId xmlns:a16="http://schemas.microsoft.com/office/drawing/2014/main" id="{F507FDBA-240B-40D6-BB39-E069098DF6A2}"/>
              </a:ext>
            </a:extLst>
          </p:cNvPr>
          <p:cNvGraphicFramePr>
            <a:graphicFrameLocks noGrp="1"/>
          </p:cNvGraphicFramePr>
          <p:nvPr>
            <p:extLst>
              <p:ext uri="{D42A27DB-BD31-4B8C-83A1-F6EECF244321}">
                <p14:modId xmlns:p14="http://schemas.microsoft.com/office/powerpoint/2010/main" val="430984898"/>
              </p:ext>
            </p:extLst>
          </p:nvPr>
        </p:nvGraphicFramePr>
        <p:xfrm>
          <a:off x="5859734" y="3057067"/>
          <a:ext cx="2580882" cy="2595880"/>
        </p:xfrm>
        <a:graphic>
          <a:graphicData uri="http://schemas.openxmlformats.org/drawingml/2006/table">
            <a:tbl>
              <a:tblPr bandRow="1">
                <a:tableStyleId>{5C22544A-7EE6-4342-B048-85BDC9FD1C3A}</a:tableStyleId>
              </a:tblPr>
              <a:tblGrid>
                <a:gridCol w="2580882">
                  <a:extLst>
                    <a:ext uri="{9D8B030D-6E8A-4147-A177-3AD203B41FA5}">
                      <a16:colId xmlns:a16="http://schemas.microsoft.com/office/drawing/2014/main" val="4224759064"/>
                    </a:ext>
                  </a:extLst>
                </a:gridCol>
              </a:tblGrid>
              <a:tr h="370840">
                <a:tc>
                  <a:txBody>
                    <a:bodyPr/>
                    <a:lstStyle/>
                    <a:p>
                      <a:r>
                        <a:rPr lang="en-US" dirty="0"/>
                        <a:t>Layer 7 (Application)</a:t>
                      </a:r>
                    </a:p>
                  </a:txBody>
                  <a:tcPr/>
                </a:tc>
                <a:extLst>
                  <a:ext uri="{0D108BD9-81ED-4DB2-BD59-A6C34878D82A}">
                    <a16:rowId xmlns:a16="http://schemas.microsoft.com/office/drawing/2014/main" val="4015707499"/>
                  </a:ext>
                </a:extLst>
              </a:tr>
              <a:tr h="370840">
                <a:tc>
                  <a:txBody>
                    <a:bodyPr/>
                    <a:lstStyle/>
                    <a:p>
                      <a:r>
                        <a:rPr lang="en-US" dirty="0"/>
                        <a:t>Layer 6 (Presentation)</a:t>
                      </a:r>
                    </a:p>
                  </a:txBody>
                  <a:tcPr/>
                </a:tc>
                <a:extLst>
                  <a:ext uri="{0D108BD9-81ED-4DB2-BD59-A6C34878D82A}">
                    <a16:rowId xmlns:a16="http://schemas.microsoft.com/office/drawing/2014/main" val="3787208355"/>
                  </a:ext>
                </a:extLst>
              </a:tr>
              <a:tr h="370840">
                <a:tc>
                  <a:txBody>
                    <a:bodyPr/>
                    <a:lstStyle/>
                    <a:p>
                      <a:r>
                        <a:rPr lang="en-US" dirty="0"/>
                        <a:t>Layer 5 (Session)</a:t>
                      </a:r>
                    </a:p>
                  </a:txBody>
                  <a:tcPr/>
                </a:tc>
                <a:extLst>
                  <a:ext uri="{0D108BD9-81ED-4DB2-BD59-A6C34878D82A}">
                    <a16:rowId xmlns:a16="http://schemas.microsoft.com/office/drawing/2014/main" val="3037210093"/>
                  </a:ext>
                </a:extLst>
              </a:tr>
              <a:tr h="370840">
                <a:tc>
                  <a:txBody>
                    <a:bodyPr/>
                    <a:lstStyle/>
                    <a:p>
                      <a:r>
                        <a:rPr lang="en-US" dirty="0"/>
                        <a:t>Layer 4 (Transport)</a:t>
                      </a:r>
                    </a:p>
                  </a:txBody>
                  <a:tcPr/>
                </a:tc>
                <a:extLst>
                  <a:ext uri="{0D108BD9-81ED-4DB2-BD59-A6C34878D82A}">
                    <a16:rowId xmlns:a16="http://schemas.microsoft.com/office/drawing/2014/main" val="3326883977"/>
                  </a:ext>
                </a:extLst>
              </a:tr>
              <a:tr h="370840">
                <a:tc>
                  <a:txBody>
                    <a:bodyPr/>
                    <a:lstStyle/>
                    <a:p>
                      <a:r>
                        <a:rPr lang="en-US" dirty="0"/>
                        <a:t>Layer 3 (Network)</a:t>
                      </a:r>
                    </a:p>
                  </a:txBody>
                  <a:tcPr/>
                </a:tc>
                <a:extLst>
                  <a:ext uri="{0D108BD9-81ED-4DB2-BD59-A6C34878D82A}">
                    <a16:rowId xmlns:a16="http://schemas.microsoft.com/office/drawing/2014/main" val="337378887"/>
                  </a:ext>
                </a:extLst>
              </a:tr>
              <a:tr h="370840">
                <a:tc>
                  <a:txBody>
                    <a:bodyPr/>
                    <a:lstStyle/>
                    <a:p>
                      <a:r>
                        <a:rPr lang="en-US" dirty="0"/>
                        <a:t>Layer 2 (Data Link)</a:t>
                      </a:r>
                    </a:p>
                  </a:txBody>
                  <a:tcPr/>
                </a:tc>
                <a:extLst>
                  <a:ext uri="{0D108BD9-81ED-4DB2-BD59-A6C34878D82A}">
                    <a16:rowId xmlns:a16="http://schemas.microsoft.com/office/drawing/2014/main" val="477379905"/>
                  </a:ext>
                </a:extLst>
              </a:tr>
              <a:tr h="370840">
                <a:tc>
                  <a:txBody>
                    <a:bodyPr/>
                    <a:lstStyle/>
                    <a:p>
                      <a:r>
                        <a:rPr lang="en-US" dirty="0"/>
                        <a:t>Layer 1 (Physical)</a:t>
                      </a:r>
                    </a:p>
                  </a:txBody>
                  <a:tcPr/>
                </a:tc>
                <a:extLst>
                  <a:ext uri="{0D108BD9-81ED-4DB2-BD59-A6C34878D82A}">
                    <a16:rowId xmlns:a16="http://schemas.microsoft.com/office/drawing/2014/main" val="2498547132"/>
                  </a:ext>
                </a:extLst>
              </a:tr>
            </a:tbl>
          </a:graphicData>
        </a:graphic>
      </p:graphicFrame>
      <p:sp>
        <p:nvSpPr>
          <p:cNvPr id="6" name="TextBox 5">
            <a:extLst>
              <a:ext uri="{FF2B5EF4-FFF2-40B4-BE49-F238E27FC236}">
                <a16:creationId xmlns:a16="http://schemas.microsoft.com/office/drawing/2014/main" id="{6F10E66E-0307-4B44-A8C4-1B44A6222F5C}"/>
              </a:ext>
            </a:extLst>
          </p:cNvPr>
          <p:cNvSpPr txBox="1"/>
          <p:nvPr/>
        </p:nvSpPr>
        <p:spPr>
          <a:xfrm>
            <a:off x="8868057" y="3771224"/>
            <a:ext cx="2287623" cy="369332"/>
          </a:xfrm>
          <a:prstGeom prst="rect">
            <a:avLst/>
          </a:prstGeom>
          <a:noFill/>
        </p:spPr>
        <p:txBody>
          <a:bodyPr wrap="square" rtlCol="0">
            <a:spAutoFit/>
          </a:bodyPr>
          <a:lstStyle/>
          <a:p>
            <a:r>
              <a:rPr lang="en-US" dirty="0"/>
              <a:t>OSI 7 Layer model</a:t>
            </a:r>
          </a:p>
        </p:txBody>
      </p:sp>
      <p:sp>
        <p:nvSpPr>
          <p:cNvPr id="7" name="Rectangle 6">
            <a:extLst>
              <a:ext uri="{FF2B5EF4-FFF2-40B4-BE49-F238E27FC236}">
                <a16:creationId xmlns:a16="http://schemas.microsoft.com/office/drawing/2014/main" id="{C57A64F2-9B4F-47D6-840E-ADE70776ABA2}"/>
              </a:ext>
            </a:extLst>
          </p:cNvPr>
          <p:cNvSpPr/>
          <p:nvPr/>
        </p:nvSpPr>
        <p:spPr>
          <a:xfrm>
            <a:off x="7414356" y="5838893"/>
            <a:ext cx="2384371" cy="369332"/>
          </a:xfrm>
          <a:prstGeom prst="rect">
            <a:avLst/>
          </a:prstGeom>
        </p:spPr>
        <p:txBody>
          <a:bodyPr wrap="none">
            <a:spAutoFit/>
          </a:bodyPr>
          <a:lstStyle/>
          <a:p>
            <a:r>
              <a:rPr lang="en-US" dirty="0">
                <a:hlinkClick r:id="rId2"/>
              </a:rPr>
              <a:t>https://osi-model.com/</a:t>
            </a:r>
            <a:endParaRPr lang="en-US" dirty="0"/>
          </a:p>
        </p:txBody>
      </p:sp>
    </p:spTree>
    <p:extLst>
      <p:ext uri="{BB962C8B-B14F-4D97-AF65-F5344CB8AC3E}">
        <p14:creationId xmlns:p14="http://schemas.microsoft.com/office/powerpoint/2010/main" val="2010630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Network Implementations of the OSI Model</a:t>
            </a:r>
          </a:p>
        </p:txBody>
      </p:sp>
      <p:sp>
        <p:nvSpPr>
          <p:cNvPr id="7" name="Content Placeholder 6"/>
          <p:cNvSpPr>
            <a:spLocks noGrp="1"/>
          </p:cNvSpPr>
          <p:nvPr>
            <p:ph idx="1"/>
          </p:nvPr>
        </p:nvSpPr>
        <p:spPr/>
        <p:txBody>
          <a:bodyPr>
            <a:normAutofit fontScale="92500"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History of OSI:</a:t>
            </a:r>
          </a:p>
          <a:p>
            <a:r>
              <a:rPr lang="en-US" dirty="0"/>
              <a:t>  </a:t>
            </a:r>
            <a:r>
              <a:rPr lang="en-US" sz="1800" dirty="0">
                <a:hlinkClick r:id="rId2"/>
              </a:rPr>
              <a:t>https://spectrum.ieee.org/tech-history/cyberspace/osi-the-internet-that-wasnt</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935798551"/>
              </p:ext>
            </p:extLst>
          </p:nvPr>
        </p:nvGraphicFramePr>
        <p:xfrm>
          <a:off x="1288819" y="1943011"/>
          <a:ext cx="6429375" cy="3009900"/>
        </p:xfrm>
        <a:graphic>
          <a:graphicData uri="http://schemas.openxmlformats.org/presentationml/2006/ole">
            <mc:AlternateContent xmlns:mc="http://schemas.openxmlformats.org/markup-compatibility/2006">
              <mc:Choice xmlns:v="urn:schemas-microsoft-com:vml" Requires="v">
                <p:oleObj name="Worksheet" r:id="rId3" imgW="6429406" imgH="3009736" progId="Excel.Sheet.12">
                  <p:embed/>
                </p:oleObj>
              </mc:Choice>
              <mc:Fallback>
                <p:oleObj name="Worksheet" r:id="rId3" imgW="6429406" imgH="3009736" progId="Excel.Sheet.12">
                  <p:embed/>
                  <p:pic>
                    <p:nvPicPr>
                      <p:cNvPr id="0" name=""/>
                      <p:cNvPicPr/>
                      <p:nvPr/>
                    </p:nvPicPr>
                    <p:blipFill>
                      <a:blip r:embed="rId4"/>
                      <a:stretch>
                        <a:fillRect/>
                      </a:stretch>
                    </p:blipFill>
                    <p:spPr>
                      <a:xfrm>
                        <a:off x="1288819" y="1943011"/>
                        <a:ext cx="6429375" cy="3009900"/>
                      </a:xfrm>
                      <a:prstGeom prst="rect">
                        <a:avLst/>
                      </a:prstGeom>
                    </p:spPr>
                  </p:pic>
                </p:oleObj>
              </mc:Fallback>
            </mc:AlternateContent>
          </a:graphicData>
        </a:graphic>
      </p:graphicFrame>
      <p:sp>
        <p:nvSpPr>
          <p:cNvPr id="6" name="TextBox 5"/>
          <p:cNvSpPr txBox="1"/>
          <p:nvPr/>
        </p:nvSpPr>
        <p:spPr>
          <a:xfrm>
            <a:off x="8995367" y="6431622"/>
            <a:ext cx="3196633" cy="276999"/>
          </a:xfrm>
          <a:prstGeom prst="rect">
            <a:avLst/>
          </a:prstGeom>
          <a:noFill/>
        </p:spPr>
        <p:txBody>
          <a:bodyPr wrap="square" rtlCol="0">
            <a:spAutoFit/>
          </a:bodyPr>
          <a:lstStyle/>
          <a:p>
            <a:r>
              <a:rPr lang="en-US" sz="1200" dirty="0"/>
              <a:t>Tanenbaum, Computer Networks, 1981, p. 22</a:t>
            </a:r>
          </a:p>
        </p:txBody>
      </p:sp>
    </p:spTree>
    <p:extLst>
      <p:ext uri="{BB962C8B-B14F-4D97-AF65-F5344CB8AC3E}">
        <p14:creationId xmlns:p14="http://schemas.microsoft.com/office/powerpoint/2010/main" val="172970280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8044</TotalTime>
  <Words>2087</Words>
  <Application>Microsoft Office PowerPoint</Application>
  <PresentationFormat>Widescreen</PresentationFormat>
  <Paragraphs>210</Paragraphs>
  <Slides>17</Slides>
  <Notes>1</Notes>
  <HiddenSlides>1</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4" baseType="lpstr">
      <vt:lpstr>Arial</vt:lpstr>
      <vt:lpstr>Calibri</vt:lpstr>
      <vt:lpstr>Calibri Light</vt:lpstr>
      <vt:lpstr>Courier New</vt:lpstr>
      <vt:lpstr>Wingdings</vt:lpstr>
      <vt:lpstr>Retrospect</vt:lpstr>
      <vt:lpstr>Worksheet</vt:lpstr>
      <vt:lpstr>Network Architectures</vt:lpstr>
      <vt:lpstr>Disclaimer</vt:lpstr>
      <vt:lpstr>The story so far …</vt:lpstr>
      <vt:lpstr>History (condensed)</vt:lpstr>
      <vt:lpstr>Networking terms</vt:lpstr>
      <vt:lpstr>Networking Architecture terms</vt:lpstr>
      <vt:lpstr>Topologies</vt:lpstr>
      <vt:lpstr>Network Architecture terms</vt:lpstr>
      <vt:lpstr>Network Implementations of the OSI Model</vt:lpstr>
      <vt:lpstr>Impact on Software architecture</vt:lpstr>
      <vt:lpstr>Simple Network applications</vt:lpstr>
      <vt:lpstr>Email -- Send</vt:lpstr>
      <vt:lpstr>Protocols: Text based</vt:lpstr>
      <vt:lpstr>With RIT server</vt:lpstr>
      <vt:lpstr>With smtp-server.rit.edu</vt:lpstr>
      <vt:lpstr>Other notes</vt:lpstr>
      <vt:lpstr>Exploring Network Protocols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Architectures</dc:title>
  <dc:creator>Kal Rabb</dc:creator>
  <cp:lastModifiedBy>William Stumbo</cp:lastModifiedBy>
  <cp:revision>20</cp:revision>
  <dcterms:created xsi:type="dcterms:W3CDTF">2020-05-22T12:25:30Z</dcterms:created>
  <dcterms:modified xsi:type="dcterms:W3CDTF">2024-02-14T04:41:07Z</dcterms:modified>
</cp:coreProperties>
</file>